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259" r:id="rId2"/>
    <p:sldId id="330" r:id="rId3"/>
    <p:sldId id="351" r:id="rId4"/>
    <p:sldId id="266" r:id="rId5"/>
    <p:sldId id="322" r:id="rId6"/>
    <p:sldId id="323" r:id="rId7"/>
    <p:sldId id="324" r:id="rId8"/>
    <p:sldId id="260" r:id="rId9"/>
    <p:sldId id="352" r:id="rId10"/>
    <p:sldId id="263" r:id="rId11"/>
    <p:sldId id="264" r:id="rId12"/>
    <p:sldId id="298" r:id="rId13"/>
    <p:sldId id="350" r:id="rId14"/>
    <p:sldId id="321" r:id="rId15"/>
    <p:sldId id="332" r:id="rId16"/>
    <p:sldId id="299" r:id="rId17"/>
    <p:sldId id="269" r:id="rId18"/>
    <p:sldId id="271" r:id="rId19"/>
    <p:sldId id="270" r:id="rId20"/>
    <p:sldId id="277" r:id="rId21"/>
    <p:sldId id="319" r:id="rId22"/>
    <p:sldId id="334" r:id="rId23"/>
    <p:sldId id="345" r:id="rId24"/>
    <p:sldId id="346" r:id="rId25"/>
    <p:sldId id="258" r:id="rId26"/>
    <p:sldId id="272" r:id="rId27"/>
    <p:sldId id="273" r:id="rId28"/>
    <p:sldId id="274" r:id="rId29"/>
    <p:sldId id="276" r:id="rId30"/>
    <p:sldId id="302" r:id="rId31"/>
    <p:sldId id="280" r:id="rId32"/>
    <p:sldId id="347" r:id="rId33"/>
    <p:sldId id="313" r:id="rId34"/>
    <p:sldId id="327" r:id="rId35"/>
    <p:sldId id="354" r:id="rId36"/>
    <p:sldId id="348" r:id="rId37"/>
    <p:sldId id="301" r:id="rId38"/>
    <p:sldId id="355" r:id="rId39"/>
    <p:sldId id="306" r:id="rId40"/>
    <p:sldId id="320" r:id="rId41"/>
    <p:sldId id="343" r:id="rId42"/>
    <p:sldId id="303" r:id="rId43"/>
    <p:sldId id="279" r:id="rId44"/>
    <p:sldId id="353" r:id="rId45"/>
    <p:sldId id="333" r:id="rId46"/>
    <p:sldId id="317" r:id="rId47"/>
    <p:sldId id="304" r:id="rId48"/>
    <p:sldId id="282" r:id="rId49"/>
    <p:sldId id="283" r:id="rId50"/>
    <p:sldId id="285" r:id="rId51"/>
    <p:sldId id="344" r:id="rId52"/>
    <p:sldId id="288" r:id="rId53"/>
    <p:sldId id="336" r:id="rId54"/>
    <p:sldId id="335" r:id="rId55"/>
    <p:sldId id="338" r:id="rId56"/>
    <p:sldId id="339" r:id="rId57"/>
    <p:sldId id="340" r:id="rId58"/>
    <p:sldId id="296" r:id="rId59"/>
    <p:sldId id="341" r:id="rId60"/>
    <p:sldId id="295" r:id="rId61"/>
    <p:sldId id="297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7"/>
    <p:restoredTop sz="94622"/>
  </p:normalViewPr>
  <p:slideViewPr>
    <p:cSldViewPr snapToGrid="0" snapToObjects="1">
      <p:cViewPr>
        <p:scale>
          <a:sx n="75" d="100"/>
          <a:sy n="75" d="100"/>
        </p:scale>
        <p:origin x="400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handoutMaster" Target="handoutMasters/handoutMaster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F6CAF3-ED2B-DC43-828B-55A9A5C245AF}" type="datetimeFigureOut">
              <a:rPr lang="en-US" smtClean="0"/>
              <a:t>3/25/18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80CBDE-B44B-E347-8379-600084838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730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EB819F-6E5A-CE43-A623-5063C05994AE}" type="datetimeFigureOut">
              <a:rPr lang="en-US" smtClean="0"/>
              <a:t>3/25/18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CD209D-26A4-304A-88E0-376AB7BEB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5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3E444-8F9F-9F43-8483-D0391D25CC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45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D0FA8-583B-CC4B-96F3-2F78438B5FE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91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D209D-26A4-304A-88E0-376AB7BEB4C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04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D209D-26A4-304A-88E0-376AB7BEB4C9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54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D209D-26A4-304A-88E0-376AB7BEB4C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518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D209D-26A4-304A-88E0-376AB7BEB4C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3202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D209D-26A4-304A-88E0-376AB7BEB4C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140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D209D-26A4-304A-88E0-376AB7BEB4C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76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D209D-26A4-304A-88E0-376AB7BEB4C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708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3E444-8F9F-9F43-8483-D0391D25CC2A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411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3E444-8F9F-9F43-8483-D0391D25CC2A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112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D209D-26A4-304A-88E0-376AB7BEB4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2970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6299E-7177-BE4A-BAE3-4310CE6A17DD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6631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6299E-7177-BE4A-BAE3-4310CE6A17DD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50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D209D-26A4-304A-88E0-376AB7BEB4C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641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D209D-26A4-304A-88E0-376AB7BEB4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644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D209D-26A4-304A-88E0-376AB7BEB4C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078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D0FA8-583B-CC4B-96F3-2F78438B5FE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316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D0FA8-583B-CC4B-96F3-2F78438B5FE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231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D0FA8-583B-CC4B-96F3-2F78438B5FE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23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D0FA8-583B-CC4B-96F3-2F78438B5FE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617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30814-2B37-D044-AFA8-4FDBECC5D946}" type="datetime1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©Law Office of Lainey Feingold | LFLegal.com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BFD71-A059-744D-BFBE-51F50DE92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61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199B4-0E95-1344-9B41-E4D61BD78830}" type="datetime1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©Law Office of Lainey Feingold | LFLegal.com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BFD71-A059-744D-BFBE-51F50DE92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100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BBF12-B2F8-4043-ADF5-03A78F2721B2}" type="datetime1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©Law Office of Lainey Feingold | LFLegal.com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BFD71-A059-744D-BFBE-51F50DE92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85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201A-D971-CE43-9163-56F9D14154DE}" type="datetime1">
              <a:rPr lang="en-US" smtClean="0"/>
              <a:t>3/25/18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©Law Office of Lainey Feingold | LFLegal.com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BFD71-A059-744D-BFBE-51F50DE92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77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AB1C6-9012-7E40-AC2A-7759DFB098B3}" type="datetime1">
              <a:rPr lang="en-US" smtClean="0"/>
              <a:t>3/25/18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©Law Office of Lainey Feingold | LFLegal.com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BFD71-A059-744D-BFBE-51F50DE92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10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21EEB-5884-0E4E-B374-E7A1CEC9D702}" type="datetime1">
              <a:rPr lang="en-US" smtClean="0"/>
              <a:t>3/25/18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©Law Office of Lainey Feingold | LFLegal.com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BFD71-A059-744D-BFBE-51F50DE92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39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80D0-7620-CE44-980C-8D5AAEE4DE3F}" type="datetime1">
              <a:rPr lang="en-US" smtClean="0"/>
              <a:t>3/25/18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©Law Office of Lainey Feingold | LFLegal.com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BFD71-A059-744D-BFBE-51F50DE92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26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B0F5E493-5E35-E04F-A234-2A3E49F183B8}" type="datetime1">
              <a:rPr lang="en-US" smtClean="0"/>
              <a:t>3/25/18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©Law Office of Lainey Feingold | LFLegal.com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06BFD71-A059-744D-BFBE-51F50DE92E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0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Gill Sans" charset="0"/>
          <a:ea typeface="Gill Sans" charset="0"/>
          <a:cs typeface="Gill Sans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Gill Sans" charset="0"/>
          <a:ea typeface="Gill Sans" charset="0"/>
          <a:cs typeface="Gill San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Gill Sans" charset="0"/>
          <a:ea typeface="Gill Sans" charset="0"/>
          <a:cs typeface="Gill San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Gill Sans" charset="0"/>
          <a:ea typeface="Gill Sans" charset="0"/>
          <a:cs typeface="Gill San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Gill Sans" charset="0"/>
          <a:ea typeface="Gill Sans" charset="0"/>
          <a:cs typeface="Gill San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Gill Sans" charset="0"/>
          <a:ea typeface="Gill Sans" charset="0"/>
          <a:cs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g"/><Relationship Id="rId3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w3.org/WAI/Policy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jpg"/><Relationship Id="rId5" Type="http://schemas.openxmlformats.org/officeDocument/2006/relationships/image" Target="../media/image18.jpeg"/><Relationship Id="rId6" Type="http://schemas.openxmlformats.org/officeDocument/2006/relationships/image" Target="../media/image19.png"/><Relationship Id="rId7" Type="http://schemas.openxmlformats.org/officeDocument/2006/relationships/image" Target="../media/image20.jpg"/><Relationship Id="rId8" Type="http://schemas.openxmlformats.org/officeDocument/2006/relationships/image" Target="../media/image21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png"/><Relationship Id="rId5" Type="http://schemas.openxmlformats.org/officeDocument/2006/relationships/image" Target="../media/image26.tiff"/><Relationship Id="rId6" Type="http://schemas.openxmlformats.org/officeDocument/2006/relationships/image" Target="../media/image27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tiff"/><Relationship Id="rId3" Type="http://schemas.openxmlformats.org/officeDocument/2006/relationships/image" Target="../media/image1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jpeg"/><Relationship Id="rId3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Relationship Id="rId3" Type="http://schemas.openxmlformats.org/officeDocument/2006/relationships/image" Target="../media/image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4" Type="http://schemas.openxmlformats.org/officeDocument/2006/relationships/image" Target="../media/image35.jpg"/><Relationship Id="rId5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tiff"/><Relationship Id="rId3" Type="http://schemas.openxmlformats.org/officeDocument/2006/relationships/image" Target="../media/image37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4" Type="http://schemas.openxmlformats.org/officeDocument/2006/relationships/image" Target="../media/image46.gif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2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tif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HigherEda11y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LF@LFLegal.com" TargetMode="External"/><Relationship Id="rId3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hyperlink" Target="http://morethanwe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89467"/>
            <a:ext cx="9144000" cy="4216400"/>
          </a:xfrm>
        </p:spPr>
        <p:txBody>
          <a:bodyPr>
            <a:normAutofit fontScale="90000"/>
          </a:bodyPr>
          <a:lstStyle/>
          <a:p>
            <a:r>
              <a:rPr lang="en-US" sz="6600" b="1" dirty="0" smtClean="0"/>
              <a:t/>
            </a:r>
            <a:br>
              <a:rPr lang="en-US" sz="6600" b="1" dirty="0" smtClean="0"/>
            </a:br>
            <a:r>
              <a:rPr lang="en-US" sz="6600" b="1" dirty="0" smtClean="0"/>
              <a:t>The 2018 CSUN Annual </a:t>
            </a:r>
            <a:r>
              <a:rPr lang="en-US" sz="6600" b="1" dirty="0"/>
              <a:t>Digital A</a:t>
            </a:r>
            <a:r>
              <a:rPr lang="en-US" sz="6600" b="1" dirty="0" smtClean="0"/>
              <a:t>ccessibility Legal Update</a:t>
            </a:r>
            <a:br>
              <a:rPr lang="en-US" sz="6600" b="1" dirty="0" smtClean="0"/>
            </a:br>
            <a:endParaRPr lang="en-US" sz="6600" dirty="0">
              <a:solidFill>
                <a:schemeClr val="accent5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1" y="3894667"/>
            <a:ext cx="9982200" cy="2302933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accent5"/>
                </a:solidFill>
              </a:rPr>
              <a:t>#CSUNATC18</a:t>
            </a:r>
          </a:p>
          <a:p>
            <a:r>
              <a:rPr lang="en-US" sz="4700" dirty="0" smtClean="0"/>
              <a:t>Lainey </a:t>
            </a:r>
            <a:r>
              <a:rPr lang="en-US" sz="4700" dirty="0"/>
              <a:t>Feingold </a:t>
            </a:r>
            <a:endParaRPr lang="en-US" sz="4700" dirty="0" smtClean="0"/>
          </a:p>
          <a:p>
            <a:pPr algn="ctr"/>
            <a:r>
              <a:rPr lang="en-US" sz="4700" dirty="0" smtClean="0"/>
              <a:t>@</a:t>
            </a:r>
            <a:r>
              <a:rPr lang="en-US" sz="4700" dirty="0" err="1" smtClean="0"/>
              <a:t>LFLegal</a:t>
            </a:r>
            <a:r>
              <a:rPr lang="en-US" sz="4700" dirty="0" smtClean="0">
                <a:solidFill>
                  <a:schemeClr val="accent5"/>
                </a:solidFill>
              </a:rPr>
              <a:t>**</a:t>
            </a:r>
            <a:r>
              <a:rPr lang="en-US" sz="4700" dirty="0" err="1" smtClean="0"/>
              <a:t>LFLegal.com</a:t>
            </a:r>
            <a:endParaRPr lang="en-US" sz="4700" dirty="0" smtClean="0"/>
          </a:p>
          <a:p>
            <a:pPr algn="ctr"/>
            <a:endParaRPr lang="en-US" dirty="0"/>
          </a:p>
        </p:txBody>
      </p:sp>
      <p:pic>
        <p:nvPicPr>
          <p:cNvPr id="4" name="Picture 3" descr="blue chirping bird, symbol for Twitter" title="twitter ico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62572">
            <a:off x="1705390" y="5495853"/>
            <a:ext cx="833818" cy="452646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1200000"/>
            </a:camera>
            <a:lightRig rig="threePt" dir="t"/>
          </a:scene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©Law Office of Lainey Feingold | LFLegal.com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02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8000" dirty="0" smtClean="0"/>
              <a:t>Why?</a:t>
            </a:r>
            <a:endParaRPr lang="en-US" sz="80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©Law Office of Lainey Feingold | LFLegal.com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With Accessibility. . . .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sz="6000" dirty="0" smtClean="0"/>
              <a:t>Participation</a:t>
            </a:r>
          </a:p>
          <a:p>
            <a:pPr>
              <a:buFont typeface="Wingdings" charset="2"/>
              <a:buChar char="§"/>
            </a:pPr>
            <a:r>
              <a:rPr lang="en-US" sz="6000" b="1" dirty="0" smtClean="0">
                <a:solidFill>
                  <a:schemeClr val="accent5"/>
                </a:solidFill>
              </a:rPr>
              <a:t>In</a:t>
            </a:r>
            <a:r>
              <a:rPr lang="en-US" sz="6000" dirty="0" smtClean="0">
                <a:solidFill>
                  <a:schemeClr val="bg2"/>
                </a:solidFill>
              </a:rPr>
              <a:t>clusion</a:t>
            </a:r>
          </a:p>
          <a:p>
            <a:pPr>
              <a:buFont typeface="Wingdings" charset="2"/>
              <a:buChar char="§"/>
            </a:pPr>
            <a:r>
              <a:rPr lang="en-US" sz="6000" dirty="0" smtClean="0"/>
              <a:t>Equality</a:t>
            </a:r>
            <a:endParaRPr lang="en-US" sz="6000" dirty="0"/>
          </a:p>
        </p:txBody>
      </p:sp>
      <p:pic>
        <p:nvPicPr>
          <p:cNvPr id="6" name="Content Placeholder 5" descr="young man with down syndrom, young girl without apparant disability, both white." title="two people talking, one visibly disabled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553" y="2334943"/>
            <a:ext cx="4242576" cy="2874003"/>
          </a:xfr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©Law Office of Lainey Feingold | LFLegal.com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91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No accessibility?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sz="6000" dirty="0" smtClean="0"/>
              <a:t>Left out</a:t>
            </a:r>
          </a:p>
          <a:p>
            <a:pPr>
              <a:buFont typeface="Wingdings" charset="2"/>
              <a:buChar char="§"/>
            </a:pPr>
            <a:r>
              <a:rPr lang="en-US" sz="6000" b="1" dirty="0" smtClean="0">
                <a:solidFill>
                  <a:schemeClr val="accent5"/>
                </a:solidFill>
              </a:rPr>
              <a:t>Ex</a:t>
            </a:r>
            <a:r>
              <a:rPr lang="en-US" sz="6000" dirty="0" smtClean="0">
                <a:solidFill>
                  <a:schemeClr val="bg2"/>
                </a:solidFill>
              </a:rPr>
              <a:t>clusion</a:t>
            </a:r>
          </a:p>
          <a:p>
            <a:pPr>
              <a:buFont typeface="Wingdings" charset="2"/>
              <a:buChar char="§"/>
            </a:pPr>
            <a:r>
              <a:rPr lang="en-US" sz="6000" dirty="0" smtClean="0"/>
              <a:t>Discrimination</a:t>
            </a:r>
            <a:endParaRPr lang="en-US" sz="6000" dirty="0"/>
          </a:p>
        </p:txBody>
      </p:sp>
      <p:pic>
        <p:nvPicPr>
          <p:cNvPr id="6" name="Content Placeholder 5" title="sad young woman looking into a window from outside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603" y="2205379"/>
            <a:ext cx="4242576" cy="3104557"/>
          </a:xfr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©Law Office of Lainey Feingold | LFLegal.com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32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Judges Agree….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89733"/>
            <a:ext cx="10676466" cy="20857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/>
              <a:t>Today, internet technology enables individuals to participate actively in their community and engage in commerce from the comfort and convenience of their </a:t>
            </a:r>
            <a:r>
              <a:rPr lang="en-US" sz="3600" dirty="0" smtClean="0"/>
              <a:t>home. </a:t>
            </a:r>
            <a:r>
              <a:rPr lang="en-US" sz="3600" dirty="0"/>
              <a:t>It would be a </a:t>
            </a:r>
            <a:r>
              <a:rPr lang="en-US" sz="3600" dirty="0">
                <a:solidFill>
                  <a:schemeClr val="accent5"/>
                </a:solidFill>
              </a:rPr>
              <a:t>cruel irony </a:t>
            </a:r>
            <a:r>
              <a:rPr lang="en-US" sz="3600" dirty="0" smtClean="0">
                <a:solidFill>
                  <a:schemeClr val="accent5"/>
                </a:solidFill>
              </a:rPr>
              <a:t>…</a:t>
            </a:r>
            <a:endParaRPr lang="en-US" sz="36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©Law Office of Lainey Feingold | LFLegal.com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78000" y="50461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77334" y="3614972"/>
            <a:ext cx="1032933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to </a:t>
            </a:r>
            <a:r>
              <a:rPr lang="en-US" sz="36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adopt the interpretation of the ADA espoused by </a:t>
            </a:r>
            <a:r>
              <a:rPr lang="en-US" sz="3600" dirty="0" err="1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Blick</a:t>
            </a:r>
            <a:r>
              <a:rPr lang="en-US" sz="36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, which would render the legislation intended to </a:t>
            </a:r>
            <a:r>
              <a:rPr lang="en-US" sz="3600" dirty="0">
                <a:solidFill>
                  <a:schemeClr val="accent5"/>
                </a:solidFill>
                <a:latin typeface="Gill Sans" charset="0"/>
                <a:ea typeface="Gill Sans" charset="0"/>
                <a:cs typeface="Gill Sans" charset="0"/>
              </a:rPr>
              <a:t>emancipate the disabled from the bonds of isolation and segregation </a:t>
            </a:r>
            <a:r>
              <a:rPr lang="en-US" sz="36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obsolete when its objective is </a:t>
            </a:r>
            <a:r>
              <a:rPr lang="en-US" sz="36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increasingly within reach.</a:t>
            </a:r>
            <a:r>
              <a:rPr lang="en-US" sz="3600" dirty="0" smtClean="0">
                <a:latin typeface="Gill Sans" charset="0"/>
                <a:ea typeface="Gill Sans" charset="0"/>
                <a:cs typeface="Gill Sans" charset="0"/>
              </a:rPr>
              <a:t>. </a:t>
            </a:r>
            <a:r>
              <a:rPr lang="en-US" sz="36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– J. Weinstein, federal judge</a:t>
            </a:r>
            <a:endParaRPr lang="en-US" sz="360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64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/>
              <a:t>A</a:t>
            </a:r>
            <a:r>
              <a:rPr lang="en-US" sz="6000" dirty="0" smtClean="0">
                <a:latin typeface="Times New Roman" charset="0"/>
              </a:rPr>
              <a:t>11</a:t>
            </a:r>
            <a:r>
              <a:rPr lang="en-US" sz="6000" dirty="0" smtClean="0"/>
              <a:t>y is Right </a:t>
            </a:r>
            <a:r>
              <a:rPr lang="en-US" sz="6000" dirty="0"/>
              <a:t>to </a:t>
            </a:r>
            <a:r>
              <a:rPr lang="en-US" sz="6000" b="1" dirty="0" smtClean="0">
                <a:solidFill>
                  <a:schemeClr val="accent5"/>
                </a:solidFill>
              </a:rPr>
              <a:t>information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§"/>
            </a:pPr>
            <a:r>
              <a:rPr lang="en-US" sz="4800" dirty="0" smtClean="0"/>
              <a:t>Education</a:t>
            </a:r>
            <a:endParaRPr lang="en-US" sz="4800" dirty="0"/>
          </a:p>
          <a:p>
            <a:pPr>
              <a:buFont typeface="Wingdings" charset="2"/>
              <a:buChar char="§"/>
            </a:pPr>
            <a:r>
              <a:rPr lang="en-US" sz="4800" dirty="0"/>
              <a:t>Transit </a:t>
            </a:r>
          </a:p>
          <a:p>
            <a:pPr>
              <a:buFont typeface="Wingdings" charset="2"/>
              <a:buChar char="§"/>
            </a:pPr>
            <a:r>
              <a:rPr lang="en-US" sz="4800" dirty="0"/>
              <a:t>Voting</a:t>
            </a:r>
          </a:p>
          <a:p>
            <a:pPr>
              <a:buFont typeface="Wingdings" charset="2"/>
              <a:buChar char="§"/>
            </a:pPr>
            <a:r>
              <a:rPr lang="en-US" sz="4800" dirty="0"/>
              <a:t>Services </a:t>
            </a:r>
            <a:endParaRPr lang="en-US" sz="4800" dirty="0" smtClean="0"/>
          </a:p>
          <a:p>
            <a:pPr>
              <a:buFont typeface="Wingdings" charset="2"/>
              <a:buChar char="§"/>
            </a:pPr>
            <a:r>
              <a:rPr lang="en-US" sz="4800" dirty="0" smtClean="0"/>
              <a:t>Finance</a:t>
            </a:r>
            <a:endParaRPr lang="en-US" sz="48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sz="4800" dirty="0" smtClean="0"/>
              <a:t>Healthcare</a:t>
            </a:r>
          </a:p>
          <a:p>
            <a:pPr>
              <a:buFont typeface="Wingdings" charset="2"/>
              <a:buChar char="§"/>
            </a:pPr>
            <a:r>
              <a:rPr lang="en-US" sz="4800" dirty="0" smtClean="0"/>
              <a:t>Retail</a:t>
            </a:r>
          </a:p>
          <a:p>
            <a:pPr>
              <a:buFont typeface="Wingdings" charset="2"/>
              <a:buChar char="§"/>
            </a:pPr>
            <a:r>
              <a:rPr lang="en-US" sz="4800" dirty="0" smtClean="0"/>
              <a:t>Employment</a:t>
            </a:r>
          </a:p>
          <a:p>
            <a:pPr>
              <a:buFont typeface="Wingdings" charset="2"/>
              <a:buChar char="§"/>
            </a:pPr>
            <a:r>
              <a:rPr lang="en-US" sz="4800" dirty="0" smtClean="0"/>
              <a:t>Community</a:t>
            </a:r>
          </a:p>
          <a:p>
            <a:pPr>
              <a:buFont typeface="Wingdings" charset="2"/>
              <a:buChar char="§"/>
            </a:pPr>
            <a:r>
              <a:rPr lang="en-US" sz="4800" dirty="0" smtClean="0"/>
              <a:t>Sports</a:t>
            </a:r>
          </a:p>
          <a:p>
            <a:pPr>
              <a:buFont typeface="Wingdings" charset="2"/>
              <a:buChar char="§"/>
            </a:pPr>
            <a:endParaRPr lang="en-US" sz="4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©Law Office of Lainey Feingold | LFLegal.com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6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Accessibility is also…..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endParaRPr lang="en-US" sz="4400" dirty="0" smtClean="0"/>
          </a:p>
          <a:p>
            <a:pPr>
              <a:buFont typeface="Wingdings" charset="2"/>
              <a:buChar char="§"/>
            </a:pPr>
            <a:r>
              <a:rPr lang="en-US" sz="5400" dirty="0" smtClean="0"/>
              <a:t>Confidentiality</a:t>
            </a:r>
          </a:p>
          <a:p>
            <a:pPr>
              <a:buFont typeface="Wingdings" charset="2"/>
              <a:buChar char="§"/>
            </a:pPr>
            <a:r>
              <a:rPr lang="en-US" sz="5400" dirty="0" smtClean="0"/>
              <a:t>Security</a:t>
            </a:r>
          </a:p>
          <a:p>
            <a:pPr>
              <a:buFont typeface="Wingdings" charset="2"/>
              <a:buChar char="§"/>
            </a:pPr>
            <a:r>
              <a:rPr lang="en-US" sz="5400" dirty="0" smtClean="0"/>
              <a:t>Privacy  </a:t>
            </a:r>
            <a:endParaRPr lang="en-US" sz="5400" dirty="0"/>
          </a:p>
        </p:txBody>
      </p:sp>
      <p:pic>
        <p:nvPicPr>
          <p:cNvPr id="6" name="Content Placeholder 5" descr="file folders with labels blurred except one label reading &quot;confidential&quot;" title="file folder labeled Confidential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46301"/>
            <a:ext cx="5181600" cy="2909986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©Law Office of Lainey Feingold | LFLegal.com</a:t>
            </a:r>
            <a:endParaRPr lang="en-US"/>
          </a:p>
        </p:txBody>
      </p:sp>
      <p:pic>
        <p:nvPicPr>
          <p:cNvPr id="7" name="Picture 6" descr="blue chirping bird, symbol for Twitter" title="twitter ico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62572">
            <a:off x="4063950" y="5402597"/>
            <a:ext cx="833818" cy="452646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1200000"/>
            </a:camera>
            <a:lightRig rig="threePt" dir="t"/>
          </a:scene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487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6600" dirty="0" smtClean="0"/>
          </a:p>
          <a:p>
            <a:pPr marL="0" indent="0" algn="ctr">
              <a:buNone/>
            </a:pPr>
            <a:r>
              <a:rPr lang="en-US" sz="7200" dirty="0" smtClean="0"/>
              <a:t>Why be afraid of that?</a:t>
            </a:r>
            <a:endParaRPr lang="en-US" sz="7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©Law Office of Lainey Feingold | </a:t>
            </a:r>
            <a:r>
              <a:rPr lang="en-US" dirty="0" err="1" smtClean="0"/>
              <a:t>LFLegal.com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70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/>
              <a:t>Legal Equation for Access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US" sz="3200" b="1" dirty="0"/>
          </a:p>
          <a:p>
            <a:pPr marL="0" indent="0" algn="ctr">
              <a:buNone/>
            </a:pPr>
            <a:r>
              <a:rPr lang="en-US" sz="8400" b="1" dirty="0"/>
              <a:t>Foundation </a:t>
            </a:r>
            <a:r>
              <a:rPr lang="en-US" sz="8400" b="1" dirty="0" smtClean="0"/>
              <a:t>(Laws </a:t>
            </a:r>
            <a:r>
              <a:rPr lang="en-US" sz="8400" b="1" dirty="0"/>
              <a:t>and Regulations</a:t>
            </a:r>
            <a:r>
              <a:rPr lang="en-US" sz="8400" b="1" dirty="0" smtClean="0"/>
              <a:t>)</a:t>
            </a:r>
            <a:endParaRPr lang="en-US" sz="8400" b="1" dirty="0"/>
          </a:p>
          <a:p>
            <a:pPr marL="0" indent="0" algn="ctr">
              <a:buNone/>
            </a:pPr>
            <a:r>
              <a:rPr lang="en-US" sz="8400" b="1" dirty="0" smtClean="0"/>
              <a:t>+</a:t>
            </a:r>
            <a:endParaRPr lang="en-US" sz="8400" dirty="0"/>
          </a:p>
          <a:p>
            <a:pPr marL="0" indent="0" algn="ctr">
              <a:buNone/>
            </a:pPr>
            <a:r>
              <a:rPr lang="en-US" sz="8400" b="1" dirty="0"/>
              <a:t>Advocates  (Who) </a:t>
            </a:r>
            <a:endParaRPr lang="en-US" sz="8400" b="1" dirty="0" smtClean="0"/>
          </a:p>
          <a:p>
            <a:pPr marL="0" indent="0" algn="ctr">
              <a:buNone/>
            </a:pPr>
            <a:r>
              <a:rPr lang="en-US" sz="8400" b="1" dirty="0" smtClean="0"/>
              <a:t>+</a:t>
            </a:r>
            <a:endParaRPr lang="en-US" sz="8400" b="1" dirty="0"/>
          </a:p>
          <a:p>
            <a:pPr marL="0" indent="0" algn="ctr">
              <a:buNone/>
            </a:pPr>
            <a:r>
              <a:rPr lang="en-US" sz="8400" b="1" dirty="0" smtClean="0"/>
              <a:t>Strategies  </a:t>
            </a:r>
            <a:r>
              <a:rPr lang="en-US" sz="8400" b="1" dirty="0"/>
              <a:t>(How</a:t>
            </a:r>
            <a:r>
              <a:rPr lang="en-US" sz="8400" b="1" dirty="0" smtClean="0"/>
              <a:t>)</a:t>
            </a:r>
          </a:p>
          <a:p>
            <a:pPr marL="0" indent="0">
              <a:buNone/>
            </a:pPr>
            <a:endParaRPr lang="en-US" sz="5100" b="1" dirty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8400" b="1" dirty="0" smtClean="0"/>
              <a:t>Greater Accessibility</a:t>
            </a:r>
            <a:endParaRPr lang="en-US" sz="8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613972" y="5037221"/>
            <a:ext cx="7170821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©Law Office of Lainey Feingold | </a:t>
            </a:r>
            <a:r>
              <a:rPr lang="en-US" dirty="0" err="1" smtClean="0"/>
              <a:t>LFLegal.com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97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 smtClean="0"/>
              <a:t>Foundation (it’s strong!)</a:t>
            </a:r>
            <a:endParaRPr lang="en-US" sz="6600" dirty="0"/>
          </a:p>
        </p:txBody>
      </p:sp>
      <p:pic>
        <p:nvPicPr>
          <p:cNvPr id="5" name="Content Placeholder 4" descr="solid concrete blocks being built into a foundation by a worker with a level and a trowel." title="beginning of a concrete foundation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533" y="1846264"/>
            <a:ext cx="7143384" cy="4022725"/>
          </a:xfr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©Law Office of Lainey Feingold | </a:t>
            </a:r>
            <a:r>
              <a:rPr lang="en-US" dirty="0" err="1" smtClean="0"/>
              <a:t>LFLegal.com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05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/>
              <a:t>US Laws and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sz="4000" dirty="0" smtClean="0"/>
              <a:t>ADA</a:t>
            </a:r>
          </a:p>
          <a:p>
            <a:pPr lvl="1">
              <a:buFont typeface="Wingdings" charset="2"/>
              <a:buChar char="§"/>
            </a:pPr>
            <a:r>
              <a:rPr lang="en-US" sz="3600" dirty="0"/>
              <a:t>Public Sector</a:t>
            </a:r>
          </a:p>
          <a:p>
            <a:pPr lvl="1">
              <a:buFont typeface="Wingdings" charset="2"/>
              <a:buChar char="§"/>
            </a:pPr>
            <a:r>
              <a:rPr lang="en-US" sz="3600" dirty="0"/>
              <a:t>Private Sector</a:t>
            </a:r>
          </a:p>
          <a:p>
            <a:pPr lvl="1">
              <a:buFont typeface="Wingdings" charset="2"/>
              <a:buChar char="§"/>
            </a:pPr>
            <a:r>
              <a:rPr lang="en-US" sz="3600" dirty="0" smtClean="0"/>
              <a:t>Employment</a:t>
            </a:r>
          </a:p>
          <a:p>
            <a:pPr>
              <a:buFont typeface="Wingdings" charset="2"/>
              <a:buChar char="§"/>
            </a:pPr>
            <a:r>
              <a:rPr lang="en-US" sz="4000" dirty="0" smtClean="0"/>
              <a:t>Federally funded (504)</a:t>
            </a:r>
          </a:p>
          <a:p>
            <a:pPr>
              <a:buFont typeface="Wingdings" charset="2"/>
              <a:buChar char="§"/>
            </a:pP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sz="4000" dirty="0"/>
              <a:t>Federal employment (</a:t>
            </a:r>
            <a:r>
              <a:rPr lang="en-US" sz="4000" dirty="0" smtClean="0"/>
              <a:t>501 and 503)</a:t>
            </a:r>
            <a:endParaRPr lang="en-US" sz="4000" dirty="0"/>
          </a:p>
          <a:p>
            <a:pPr>
              <a:buFont typeface="Wingdings" charset="2"/>
              <a:buChar char="§"/>
            </a:pPr>
            <a:r>
              <a:rPr lang="en-US" sz="4000" dirty="0" smtClean="0"/>
              <a:t>Federal </a:t>
            </a:r>
            <a:r>
              <a:rPr lang="en-US" sz="4000" dirty="0"/>
              <a:t>Procurement (508</a:t>
            </a:r>
            <a:r>
              <a:rPr lang="en-US" sz="4000" dirty="0" smtClean="0"/>
              <a:t>)</a:t>
            </a:r>
          </a:p>
          <a:p>
            <a:pPr>
              <a:buFont typeface="Wingdings" charset="2"/>
              <a:buChar char="§"/>
            </a:pPr>
            <a:r>
              <a:rPr lang="en-US" sz="4000" dirty="0"/>
              <a:t>Airline disability </a:t>
            </a:r>
            <a:r>
              <a:rPr lang="en-US" sz="4000" dirty="0" smtClean="0"/>
              <a:t>law</a:t>
            </a:r>
          </a:p>
          <a:p>
            <a:pPr>
              <a:buFont typeface="Wingdings" charset="2"/>
              <a:buChar char="§"/>
            </a:pPr>
            <a:r>
              <a:rPr lang="en-US" sz="4000" dirty="0" smtClean="0"/>
              <a:t>CVAA</a:t>
            </a:r>
            <a:endParaRPr lang="en-US" sz="4000" dirty="0"/>
          </a:p>
          <a:p>
            <a:pPr>
              <a:buFont typeface="Wingdings" charset="2"/>
              <a:buChar char="§"/>
            </a:pPr>
            <a:endParaRPr lang="en-US" sz="4000" dirty="0"/>
          </a:p>
          <a:p>
            <a:pPr>
              <a:buFont typeface="Wingdings" charset="2"/>
              <a:buChar char="§"/>
            </a:pPr>
            <a:endParaRPr lang="en-US" sz="4000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©Law Office of Lainey Feingold | </a:t>
            </a:r>
            <a:r>
              <a:rPr lang="en-US" dirty="0" err="1" smtClean="0"/>
              <a:t>LFLegal.com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18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 smtClean="0"/>
              <a:t>Fine Print</a:t>
            </a:r>
            <a:endParaRPr lang="en-US" sz="66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7200" dirty="0" err="1"/>
              <a:t>LFLegal.com</a:t>
            </a:r>
            <a:r>
              <a:rPr lang="en-US" sz="7200" dirty="0"/>
              <a:t> Legal Updates</a:t>
            </a:r>
          </a:p>
          <a:p>
            <a:pPr marL="0" indent="0" algn="ctr">
              <a:buNone/>
            </a:pPr>
            <a:r>
              <a:rPr lang="en-US" sz="7200" dirty="0" smtClean="0"/>
              <a:t> are </a:t>
            </a:r>
            <a:r>
              <a:rPr lang="en-US" sz="7200" b="1" dirty="0" smtClean="0">
                <a:solidFill>
                  <a:schemeClr val="accent5"/>
                </a:solidFill>
              </a:rPr>
              <a:t>Not</a:t>
            </a:r>
            <a:r>
              <a:rPr lang="en-US" sz="7200" dirty="0" smtClean="0"/>
              <a:t> Legal Advice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©Law Office of Lainey Feingold | LFLegal.com</a:t>
            </a:r>
            <a:endParaRPr lang="en-US"/>
          </a:p>
        </p:txBody>
      </p:sp>
      <p:pic>
        <p:nvPicPr>
          <p:cNvPr id="7" name="Picture 6" descr="blue chirping bird, symbol for Twitter" title="twitter ico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62572">
            <a:off x="10494631" y="5485537"/>
            <a:ext cx="833818" cy="452646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1200000"/>
            </a:camera>
            <a:lightRig rig="threePt" dir="t"/>
          </a:scene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957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universal &quot;no&quot; image of slash through circle"/>
          <p:cNvSpPr>
            <a:spLocks noGrp="1"/>
          </p:cNvSpPr>
          <p:nvPr>
            <p:ph idx="4294967295"/>
          </p:nvPr>
        </p:nvSpPr>
        <p:spPr>
          <a:xfrm>
            <a:off x="2047876" y="1828800"/>
            <a:ext cx="8620125" cy="4038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8800" dirty="0"/>
              <a:t>ADA Web Regulations?</a:t>
            </a:r>
          </a:p>
        </p:txBody>
      </p:sp>
      <p:sp>
        <p:nvSpPr>
          <p:cNvPr id="4" name="&quot;No&quot; Symbol 3" descr="Red Circle with red line through it symbolizing &quot;no&quot;." title="universal &quot;No&quot; sign"/>
          <p:cNvSpPr/>
          <p:nvPr/>
        </p:nvSpPr>
        <p:spPr bwMode="auto">
          <a:xfrm>
            <a:off x="4679577" y="2043954"/>
            <a:ext cx="2909047" cy="2918011"/>
          </a:xfrm>
          <a:prstGeom prst="noSmoking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©Law Office of Lainey Feingold | </a:t>
            </a:r>
            <a:r>
              <a:rPr lang="en-US" dirty="0" err="1" smtClean="0"/>
              <a:t>LFLegal.com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96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universal &quot;no&quot; image of slash through circle"/>
          <p:cNvSpPr>
            <a:spLocks noGrp="1"/>
          </p:cNvSpPr>
          <p:nvPr>
            <p:ph idx="4294967295"/>
          </p:nvPr>
        </p:nvSpPr>
        <p:spPr>
          <a:xfrm>
            <a:off x="2047876" y="1828800"/>
            <a:ext cx="8620125" cy="4038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5400" dirty="0" smtClean="0"/>
              <a:t>ADA Web </a:t>
            </a:r>
            <a:r>
              <a:rPr lang="en-US" sz="5400" dirty="0" err="1"/>
              <a:t>R</a:t>
            </a:r>
            <a:r>
              <a:rPr lang="en-US" sz="5400" dirty="0" err="1" smtClean="0"/>
              <a:t>egs</a:t>
            </a:r>
            <a:r>
              <a:rPr lang="en-US" sz="5400" dirty="0" smtClean="0"/>
              <a:t> </a:t>
            </a:r>
            <a:r>
              <a:rPr lang="en-US" sz="5400" dirty="0"/>
              <a:t>a</a:t>
            </a:r>
            <a:r>
              <a:rPr lang="en-US" sz="5400" dirty="0" smtClean="0"/>
              <a:t>re </a:t>
            </a:r>
            <a:r>
              <a:rPr lang="en-US" sz="5400" dirty="0">
                <a:solidFill>
                  <a:schemeClr val="accent5"/>
                </a:solidFill>
              </a:rPr>
              <a:t>I</a:t>
            </a:r>
            <a:r>
              <a:rPr lang="en-US" sz="5400" dirty="0" smtClean="0">
                <a:solidFill>
                  <a:schemeClr val="accent5"/>
                </a:solidFill>
              </a:rPr>
              <a:t>nactive</a:t>
            </a:r>
            <a:endParaRPr lang="en-US" sz="5400" dirty="0">
              <a:solidFill>
                <a:schemeClr val="accent5"/>
              </a:solidFill>
            </a:endParaRPr>
          </a:p>
          <a:p>
            <a:pPr marL="0" indent="0" algn="ctr">
              <a:buNone/>
            </a:pPr>
            <a:r>
              <a:rPr lang="en-US" sz="6600" dirty="0" smtClean="0">
                <a:solidFill>
                  <a:schemeClr val="bg2"/>
                </a:solidFill>
              </a:rPr>
              <a:t>The ADA Isn’t!</a:t>
            </a:r>
            <a:endParaRPr lang="en-US" sz="6600" dirty="0">
              <a:solidFill>
                <a:schemeClr val="bg2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©Law Office of Lainey Feingold | </a:t>
            </a:r>
            <a:r>
              <a:rPr lang="en-US" dirty="0" err="1" smtClean="0"/>
              <a:t>LFLegal.com</a:t>
            </a:r>
            <a:endParaRPr lang="en-US" dirty="0"/>
          </a:p>
        </p:txBody>
      </p:sp>
      <p:pic>
        <p:nvPicPr>
          <p:cNvPr id="4" name="Picture 3" descr="blue chirping bird, symbol for Twitter" title="twitter ico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62572">
            <a:off x="2518190" y="5089454"/>
            <a:ext cx="833818" cy="452646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1200000"/>
            </a:camera>
            <a:lightRig rig="threePt" dir="t"/>
          </a:scene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232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universal &quot;no&quot; image of slash through circle"/>
          <p:cNvSpPr>
            <a:spLocks noGrp="1"/>
          </p:cNvSpPr>
          <p:nvPr>
            <p:ph idx="4294967295"/>
          </p:nvPr>
        </p:nvSpPr>
        <p:spPr>
          <a:xfrm>
            <a:off x="2047876" y="1828800"/>
            <a:ext cx="8620125" cy="4038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6000" dirty="0" smtClean="0"/>
              <a:t>Web </a:t>
            </a:r>
            <a:r>
              <a:rPr lang="en-US" sz="6000" dirty="0" err="1" smtClean="0"/>
              <a:t>Regs</a:t>
            </a:r>
            <a:r>
              <a:rPr lang="en-US" sz="6000" dirty="0" smtClean="0"/>
              <a:t> are </a:t>
            </a:r>
            <a:r>
              <a:rPr lang="en-US" sz="6000" dirty="0" smtClean="0">
                <a:solidFill>
                  <a:schemeClr val="accent5"/>
                </a:solidFill>
              </a:rPr>
              <a:t>Dead</a:t>
            </a:r>
          </a:p>
          <a:p>
            <a:pPr marL="0" indent="0" algn="ctr">
              <a:buNone/>
            </a:pPr>
            <a:r>
              <a:rPr lang="en-US" sz="6000" dirty="0" smtClean="0">
                <a:solidFill>
                  <a:schemeClr val="bg2"/>
                </a:solidFill>
              </a:rPr>
              <a:t>ADA is </a:t>
            </a:r>
            <a:r>
              <a:rPr lang="en-US" sz="6000" dirty="0" smtClean="0">
                <a:solidFill>
                  <a:schemeClr val="accent5"/>
                </a:solidFill>
              </a:rPr>
              <a:t>Alive</a:t>
            </a:r>
            <a:r>
              <a:rPr lang="en-US" sz="6000" dirty="0" smtClean="0">
                <a:solidFill>
                  <a:schemeClr val="bg2"/>
                </a:solidFill>
              </a:rPr>
              <a:t> + Well</a:t>
            </a:r>
            <a:endParaRPr lang="en-US" sz="6000" dirty="0">
              <a:solidFill>
                <a:schemeClr val="bg2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©Law Office of Lainey Feingold | </a:t>
            </a:r>
            <a:r>
              <a:rPr lang="en-US" dirty="0" err="1" smtClean="0"/>
              <a:t>LFLegal.com</a:t>
            </a:r>
            <a:endParaRPr lang="en-US" dirty="0"/>
          </a:p>
        </p:txBody>
      </p:sp>
      <p:pic>
        <p:nvPicPr>
          <p:cNvPr id="4" name="Picture 3" descr="blue chirping bird, symbol for Twitter" title="twitter ico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62572">
            <a:off x="1188708" y="5330754"/>
            <a:ext cx="833818" cy="452646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1200000"/>
            </a:camera>
            <a:lightRig rig="threePt" dir="t"/>
          </a:scene3d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870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Judges agree….</a:t>
            </a:r>
            <a:endParaRPr lang="en-US" sz="6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 smtClean="0"/>
          </a:p>
          <a:p>
            <a:pPr marL="0" indent="0" algn="ctr">
              <a:buNone/>
            </a:pPr>
            <a:r>
              <a:rPr lang="en-US" sz="4000" dirty="0" smtClean="0"/>
              <a:t>“DOJ’s rulemaking process has </a:t>
            </a:r>
            <a:r>
              <a:rPr lang="en-US" sz="4000" dirty="0" smtClean="0">
                <a:solidFill>
                  <a:schemeClr val="accent5"/>
                </a:solidFill>
              </a:rPr>
              <a:t>no impact </a:t>
            </a:r>
            <a:r>
              <a:rPr lang="en-US" sz="4000" dirty="0" smtClean="0"/>
              <a:t>on the fitness of this case for adjudication”</a:t>
            </a:r>
          </a:p>
          <a:p>
            <a:pPr marL="0" indent="0" algn="r">
              <a:buNone/>
            </a:pPr>
            <a:r>
              <a:rPr lang="en-US" sz="3600" dirty="0" smtClean="0">
                <a:solidFill>
                  <a:schemeClr val="accent5"/>
                </a:solidFill>
              </a:rPr>
              <a:t>Judge in 1-800-Flowers</a:t>
            </a:r>
            <a:endParaRPr lang="en-US" sz="3600" dirty="0">
              <a:solidFill>
                <a:schemeClr val="accent5"/>
              </a:solidFill>
            </a:endParaRPr>
          </a:p>
        </p:txBody>
      </p:sp>
      <p:pic>
        <p:nvPicPr>
          <p:cNvPr id="6" name="Content Placeholder 5" title="bright colored flowers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78412"/>
            <a:ext cx="5181600" cy="3445764"/>
          </a:xfr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©Law Office of Lainey Feingold | LFLegal.com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60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Judges agree….</a:t>
            </a:r>
            <a:endParaRPr lang="en-US" sz="6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72533" y="1690688"/>
            <a:ext cx="6671734" cy="4665662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200" dirty="0" smtClean="0"/>
              <a:t>“</a:t>
            </a:r>
            <a:r>
              <a:rPr lang="en-US" sz="3200" dirty="0"/>
              <a:t>The court </a:t>
            </a:r>
            <a:r>
              <a:rPr lang="en-US" sz="3200" b="1" dirty="0">
                <a:solidFill>
                  <a:schemeClr val="accent5"/>
                </a:solidFill>
              </a:rPr>
              <a:t>will not delay </a:t>
            </a:r>
            <a:r>
              <a:rPr lang="en-US" sz="3200" dirty="0"/>
              <a:t>in adjudicating [plaintiff’s] claim on the off-chance the DOJ promptly issues regulations it has contemplated issuing for seven years but has yet to make significant progress on</a:t>
            </a:r>
            <a:r>
              <a:rPr lang="en-US" sz="3200" dirty="0" smtClean="0"/>
              <a:t>.”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©Law Office of Lainey Feingold | LFLegal.com</a:t>
            </a:r>
            <a:endParaRPr lang="en-US"/>
          </a:p>
        </p:txBody>
      </p:sp>
      <p:pic>
        <p:nvPicPr>
          <p:cNvPr id="7" name="Content Placeholder 6" descr="Box with Blue Apron logo on wooden counter.  Box has some vegetables sticking out.  On table are brussel srpouts, garlic, potatoes, a lemon, pears, shallots and salt, and a completed meal that looks like fish and veggies and potatoes." title="Blue Apron mail delivery service box and food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603066" y="2295455"/>
            <a:ext cx="3953933" cy="293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1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 smtClean="0"/>
              <a:t>U.S. State </a:t>
            </a:r>
            <a:r>
              <a:rPr lang="en-US" sz="6600" dirty="0"/>
              <a:t>Laws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sz="4400" dirty="0"/>
              <a:t>State funded IT</a:t>
            </a:r>
          </a:p>
          <a:p>
            <a:pPr>
              <a:buFont typeface="Wingdings" charset="2"/>
              <a:buChar char="§"/>
            </a:pPr>
            <a:r>
              <a:rPr lang="en-US" sz="4400" dirty="0"/>
              <a:t>State </a:t>
            </a:r>
            <a:r>
              <a:rPr lang="en-US" sz="4400" dirty="0" smtClean="0"/>
              <a:t>procured IT</a:t>
            </a:r>
          </a:p>
          <a:p>
            <a:pPr>
              <a:buFont typeface="Wingdings" charset="2"/>
              <a:buChar char="§"/>
            </a:pPr>
            <a:r>
              <a:rPr lang="en-US" sz="4400" dirty="0" smtClean="0"/>
              <a:t>State </a:t>
            </a:r>
            <a:r>
              <a:rPr lang="en-US" sz="4400" dirty="0"/>
              <a:t>anti-discrimination </a:t>
            </a:r>
            <a:r>
              <a:rPr lang="en-US" sz="4400" dirty="0" smtClean="0"/>
              <a:t>laws</a:t>
            </a:r>
          </a:p>
          <a:p>
            <a:pPr>
              <a:buFont typeface="Wingdings" charset="2"/>
              <a:buChar char="§"/>
            </a:pPr>
            <a:r>
              <a:rPr lang="en-US" sz="4400" dirty="0" smtClean="0"/>
              <a:t>Local</a:t>
            </a:r>
            <a:endParaRPr lang="en-US" sz="4400" dirty="0"/>
          </a:p>
        </p:txBody>
      </p:sp>
      <p:pic>
        <p:nvPicPr>
          <p:cNvPr id="7" name="Content Placeholder 6" title="map of United States with each state in different color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049" y="1870075"/>
            <a:ext cx="4084319" cy="2621696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©Law Office of Lainey Feingold | </a:t>
            </a:r>
            <a:r>
              <a:rPr lang="en-US" dirty="0" err="1" smtClean="0"/>
              <a:t>LFLegal.com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82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 smtClean="0"/>
              <a:t>Foundation Beyond the US</a:t>
            </a:r>
            <a:endParaRPr lang="en-US" sz="6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sz="4400" b="1" dirty="0" smtClean="0">
                <a:solidFill>
                  <a:schemeClr val="accent5"/>
                </a:solidFill>
              </a:rPr>
              <a:t>You</a:t>
            </a:r>
            <a:r>
              <a:rPr lang="en-US" sz="4400" dirty="0" smtClean="0"/>
              <a:t> are part of a </a:t>
            </a:r>
            <a:r>
              <a:rPr lang="en-US" sz="4400" b="1" dirty="0" smtClean="0">
                <a:solidFill>
                  <a:schemeClr val="accent5"/>
                </a:solidFill>
              </a:rPr>
              <a:t>global</a:t>
            </a:r>
            <a:r>
              <a:rPr lang="en-US" sz="4400" dirty="0" smtClean="0"/>
              <a:t> movement</a:t>
            </a:r>
          </a:p>
          <a:p>
            <a:pPr>
              <a:buFont typeface="Wingdings" charset="2"/>
              <a:buChar char="§"/>
            </a:pPr>
            <a:r>
              <a:rPr lang="en-US" sz="4400" dirty="0" smtClean="0"/>
              <a:t>UNCRPD</a:t>
            </a:r>
          </a:p>
          <a:p>
            <a:pPr>
              <a:buFont typeface="Wingdings" charset="2"/>
              <a:buChar char="§"/>
            </a:pPr>
            <a:r>
              <a:rPr lang="en-US" sz="4400" dirty="0"/>
              <a:t>W3C WAI </a:t>
            </a:r>
            <a:r>
              <a:rPr lang="en-US" sz="4400" dirty="0" smtClean="0"/>
              <a:t>site  </a:t>
            </a:r>
            <a:r>
              <a:rPr lang="en-US" sz="4400" u="sng" dirty="0" smtClean="0">
                <a:hlinkClick r:id="rId2"/>
              </a:rPr>
              <a:t>w3.org/WAI/Policy</a:t>
            </a:r>
            <a:r>
              <a:rPr lang="en-US" sz="4400" u="sng" dirty="0">
                <a:hlinkClick r:id="rId2"/>
              </a:rPr>
              <a:t>/</a:t>
            </a:r>
            <a:endParaRPr lang="en-US" sz="4400" dirty="0" smtClean="0">
              <a:solidFill>
                <a:schemeClr val="accent5"/>
              </a:solidFill>
            </a:endParaRPr>
          </a:p>
          <a:p>
            <a:pPr>
              <a:buFont typeface="Wingdings" charset="2"/>
              <a:buChar char="§"/>
            </a:pPr>
            <a:r>
              <a:rPr lang="en-US" sz="4400" dirty="0" err="1" smtClean="0">
                <a:solidFill>
                  <a:schemeClr val="bg2"/>
                </a:solidFill>
              </a:rPr>
              <a:t>LFLegal</a:t>
            </a:r>
            <a:r>
              <a:rPr lang="en-US" sz="4400" dirty="0" smtClean="0">
                <a:solidFill>
                  <a:schemeClr val="bg2"/>
                </a:solidFill>
              </a:rPr>
              <a:t> website – search “Japan”</a:t>
            </a:r>
            <a:endParaRPr lang="en-US" sz="4400" dirty="0">
              <a:solidFill>
                <a:schemeClr val="accent5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©Law Office of Lainey Feingold | </a:t>
            </a:r>
            <a:r>
              <a:rPr lang="en-US" dirty="0" err="1" smtClean="0"/>
              <a:t>LFLegal.com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4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471487"/>
            <a:ext cx="10515600" cy="1487488"/>
          </a:xfrm>
        </p:spPr>
        <p:txBody>
          <a:bodyPr>
            <a:noAutofit/>
          </a:bodyPr>
          <a:lstStyle/>
          <a:p>
            <a:pPr algn="ctr"/>
            <a:r>
              <a:rPr lang="en-US" sz="6600" dirty="0"/>
              <a:t>Without </a:t>
            </a:r>
            <a:r>
              <a:rPr lang="en-US" sz="6600" dirty="0" smtClean="0"/>
              <a:t>Advocates and Strategies….</a:t>
            </a:r>
            <a:endParaRPr lang="en-US" sz="6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692" y="2353733"/>
            <a:ext cx="5063066" cy="3402542"/>
          </a:xfrm>
        </p:spPr>
      </p:pic>
      <p:pic>
        <p:nvPicPr>
          <p:cNvPr id="4" name="Content Placeholder 6" descr="a construction site with foundation but no building yet built" title="foundation without build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467" y="2559050"/>
            <a:ext cx="5063066" cy="37973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©Law Office of Lainey Feingold | </a:t>
            </a:r>
            <a:r>
              <a:rPr lang="en-US" dirty="0" err="1" smtClean="0"/>
              <a:t>LFLegal.com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53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accent5"/>
                </a:solidFill>
              </a:rPr>
              <a:t>Strategies for Enforcement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©Law Office of Lainey Feingold | </a:t>
            </a:r>
            <a:r>
              <a:rPr lang="en-US" dirty="0" err="1" smtClean="0"/>
              <a:t>LFLegal.com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46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/>
              <a:t>US Legal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sz="4200" dirty="0" smtClean="0"/>
              <a:t>Lawsuits</a:t>
            </a:r>
            <a:endParaRPr lang="en-US" sz="4200" dirty="0"/>
          </a:p>
          <a:p>
            <a:pPr>
              <a:buFont typeface="Wingdings" charset="2"/>
              <a:buChar char="§"/>
            </a:pPr>
            <a:r>
              <a:rPr lang="en-US" sz="4200" dirty="0"/>
              <a:t>Federal Agency </a:t>
            </a:r>
            <a:r>
              <a:rPr lang="en-US" sz="4200" dirty="0" smtClean="0"/>
              <a:t>Complaints</a:t>
            </a:r>
          </a:p>
          <a:p>
            <a:pPr>
              <a:buFont typeface="Wingdings" charset="2"/>
              <a:buChar char="§"/>
            </a:pPr>
            <a:r>
              <a:rPr lang="en-US" sz="4200" dirty="0"/>
              <a:t>Structured Negotiation</a:t>
            </a:r>
          </a:p>
          <a:p>
            <a:pPr>
              <a:buFont typeface="Wingdings" charset="2"/>
              <a:buChar char="§"/>
            </a:pPr>
            <a:endParaRPr lang="en-US" sz="4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©Law Office of Lainey Feingold | </a:t>
            </a:r>
            <a:r>
              <a:rPr lang="en-US" dirty="0" err="1" smtClean="0"/>
              <a:t>LFLegal.com</a:t>
            </a:r>
            <a:endParaRPr lang="en-US" dirty="0"/>
          </a:p>
        </p:txBody>
      </p:sp>
      <p:pic>
        <p:nvPicPr>
          <p:cNvPr id="6" name="Content Placeholder 5" descr="tools in toolbox include hammer, rench, screwdriver." title="red toolbox stuffed with tools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598" y="1870075"/>
            <a:ext cx="4351338" cy="3762375"/>
          </a:xfrm>
        </p:spPr>
      </p:pic>
    </p:spTree>
    <p:extLst>
      <p:ext uri="{BB962C8B-B14F-4D97-AF65-F5344CB8AC3E}">
        <p14:creationId xmlns:p14="http://schemas.microsoft.com/office/powerpoint/2010/main" val="99877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 smtClean="0"/>
              <a:t>Remembering Our Place</a:t>
            </a:r>
            <a:endParaRPr lang="en-US" sz="6600" dirty="0"/>
          </a:p>
        </p:txBody>
      </p:sp>
      <p:pic>
        <p:nvPicPr>
          <p:cNvPr id="8" name="Content Placeholder 7" descr="sand dunes, ocean in background, scrub bushes" title="San Diego nature scene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055839"/>
            <a:ext cx="5181600" cy="389091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endParaRPr lang="en-US" sz="4400" dirty="0" smtClean="0"/>
          </a:p>
          <a:p>
            <a:pPr>
              <a:buFont typeface="Wingdings" charset="2"/>
              <a:buChar char="§"/>
            </a:pPr>
            <a:r>
              <a:rPr lang="en-US" sz="4400" dirty="0" smtClean="0"/>
              <a:t>Luiseño</a:t>
            </a:r>
          </a:p>
          <a:p>
            <a:pPr>
              <a:buFont typeface="Wingdings" charset="2"/>
              <a:buChar char="§"/>
            </a:pPr>
            <a:r>
              <a:rPr lang="en-US" sz="4400" dirty="0" err="1" smtClean="0"/>
              <a:t>Buseño</a:t>
            </a:r>
            <a:endParaRPr lang="en-US" sz="4400" dirty="0" smtClean="0"/>
          </a:p>
          <a:p>
            <a:pPr>
              <a:buFont typeface="Wingdings" charset="2"/>
              <a:buChar char="§"/>
            </a:pPr>
            <a:r>
              <a:rPr lang="en-US" sz="4400" dirty="0" smtClean="0"/>
              <a:t>Cahuilla</a:t>
            </a:r>
          </a:p>
          <a:p>
            <a:pPr>
              <a:buFont typeface="Wingdings" charset="2"/>
              <a:buChar char="§"/>
            </a:pPr>
            <a:r>
              <a:rPr lang="en-US" sz="4400" dirty="0" err="1" smtClean="0"/>
              <a:t>Diequeño</a:t>
            </a:r>
            <a:endParaRPr lang="en-US" sz="4400" dirty="0" smtClean="0"/>
          </a:p>
          <a:p>
            <a:pPr>
              <a:buFont typeface="Wingdings" charset="2"/>
              <a:buChar char="§"/>
            </a:pP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©Law Office of Lainey Feingold | LFLegal.com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7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accent5"/>
                </a:solidFill>
              </a:rPr>
              <a:t>Strategy #</a:t>
            </a:r>
            <a:r>
              <a:rPr lang="en-US" b="1" dirty="0" smtClean="0">
                <a:solidFill>
                  <a:schemeClr val="accent5"/>
                </a:solidFill>
                <a:latin typeface="+mj-lt"/>
              </a:rPr>
              <a:t>1</a:t>
            </a:r>
            <a:br>
              <a:rPr lang="en-US" b="1" dirty="0" smtClean="0">
                <a:solidFill>
                  <a:schemeClr val="accent5"/>
                </a:solidFill>
                <a:latin typeface="+mj-lt"/>
              </a:rPr>
            </a:br>
            <a:r>
              <a:rPr lang="en-US" b="1" dirty="0" smtClean="0">
                <a:solidFill>
                  <a:schemeClr val="bg2"/>
                </a:solidFill>
                <a:latin typeface="+mj-lt"/>
              </a:rPr>
              <a:t>Lawsuits Enforce Civil Rights</a:t>
            </a:r>
            <a:endParaRPr lang="en-US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©Law Office of Lainey Feingold | </a:t>
            </a:r>
            <a:r>
              <a:rPr lang="en-US" dirty="0" err="1" smtClean="0"/>
              <a:t>LFLegal.com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79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6675"/>
            <a:ext cx="10515600" cy="1434014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smtClean="0"/>
              <a:t>Lawsuits - Foundational</a:t>
            </a:r>
            <a:endParaRPr lang="en-US" sz="6000" b="1" dirty="0"/>
          </a:p>
        </p:txBody>
      </p:sp>
      <p:pic>
        <p:nvPicPr>
          <p:cNvPr id="6" name="Picture 5" descr="Netflix logo:  White letters on red background" title="Netflix log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61402"/>
            <a:ext cx="3367272" cy="1565935"/>
          </a:xfrm>
          <a:prstGeom prst="rect">
            <a:avLst/>
          </a:prstGeom>
        </p:spPr>
      </p:pic>
      <p:pic>
        <p:nvPicPr>
          <p:cNvPr id="9" name="Picture 8" title="Miami University log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022" y="1912062"/>
            <a:ext cx="3139174" cy="1768067"/>
          </a:xfrm>
          <a:prstGeom prst="rect">
            <a:avLst/>
          </a:prstGeom>
          <a:scene3d>
            <a:camera prst="orthographicFront">
              <a:rot lat="0" lon="0" rev="600000"/>
            </a:camera>
            <a:lightRig rig="threePt" dir="t"/>
          </a:scene3d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©Law Office of Lainey Feingold | LFLegal.com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05801" y="566957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…….</a:t>
            </a:r>
            <a:r>
              <a:rPr lang="en-US" dirty="0"/>
              <a:t>.</a:t>
            </a:r>
            <a:r>
              <a:rPr lang="en-US" sz="2800" dirty="0" smtClean="0"/>
              <a:t>AN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11" name="Picture 10" title="political button saying &quot;VOTE&quot;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218" y="4026087"/>
            <a:ext cx="2978254" cy="198189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4" name="Picture 3" title="Scribd logo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484" y="4484256"/>
            <a:ext cx="3726339" cy="1426890"/>
          </a:xfrm>
          <a:prstGeom prst="rect">
            <a:avLst/>
          </a:prstGeom>
        </p:spPr>
      </p:pic>
      <p:pic>
        <p:nvPicPr>
          <p:cNvPr id="7" name="Picture 6" title="Target logo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268" y="1381234"/>
            <a:ext cx="1651000" cy="2159000"/>
          </a:xfrm>
          <a:prstGeom prst="rect">
            <a:avLst/>
          </a:prstGeom>
        </p:spPr>
      </p:pic>
      <p:pic>
        <p:nvPicPr>
          <p:cNvPr id="8" name="Picture 7" title="Seattle public schools logo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4884" y="4132891"/>
            <a:ext cx="1231900" cy="2184400"/>
          </a:xfrm>
          <a:prstGeom prst="rect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202208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Lawsuits: (some) Recent Developments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sz="4400" dirty="0" err="1" smtClean="0"/>
              <a:t>BarBri</a:t>
            </a:r>
            <a:r>
              <a:rPr lang="en-US" sz="4400" dirty="0" smtClean="0"/>
              <a:t> settles</a:t>
            </a:r>
          </a:p>
          <a:p>
            <a:pPr>
              <a:buFont typeface="Wingdings" charset="2"/>
              <a:buChar char="§"/>
            </a:pPr>
            <a:r>
              <a:rPr lang="en-US" sz="4400" dirty="0" smtClean="0"/>
              <a:t>Orgs can sue (LACC)</a:t>
            </a:r>
          </a:p>
          <a:p>
            <a:pPr>
              <a:buFont typeface="Wingdings" charset="2"/>
              <a:buChar char="§"/>
            </a:pPr>
            <a:r>
              <a:rPr lang="en-US" sz="4400" dirty="0" smtClean="0"/>
              <a:t>Miami Consent Decree</a:t>
            </a:r>
          </a:p>
        </p:txBody>
      </p:sp>
      <p:pic>
        <p:nvPicPr>
          <p:cNvPr id="6" name="Content Placeholder 5" title="bubble-type exam with clock in background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228107"/>
            <a:ext cx="5181600" cy="359082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©Law Office of Lainey Feingold | LFLegal.com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9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 smtClean="0"/>
              <a:t>Court Orders - Recent</a:t>
            </a:r>
            <a:endParaRPr lang="en-US" sz="66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charset="2"/>
              <a:buChar char="§"/>
            </a:pPr>
            <a:r>
              <a:rPr lang="en-US" sz="4000" dirty="0" smtClean="0"/>
              <a:t>Winn-Dixie (</a:t>
            </a:r>
            <a:r>
              <a:rPr lang="en-US" sz="4000" dirty="0" smtClean="0">
                <a:solidFill>
                  <a:schemeClr val="accent5"/>
                </a:solidFill>
              </a:rPr>
              <a:t>appealed</a:t>
            </a:r>
            <a:r>
              <a:rPr lang="en-US" sz="4000" dirty="0" smtClean="0"/>
              <a:t>)</a:t>
            </a:r>
          </a:p>
          <a:p>
            <a:pPr>
              <a:buFont typeface="Wingdings" charset="2"/>
              <a:buChar char="§"/>
            </a:pPr>
            <a:r>
              <a:rPr lang="en-US" sz="4000" dirty="0" smtClean="0"/>
              <a:t>Hobby-Lobby</a:t>
            </a:r>
          </a:p>
          <a:p>
            <a:pPr>
              <a:buFont typeface="Wingdings" charset="2"/>
              <a:buChar char="§"/>
            </a:pPr>
            <a:r>
              <a:rPr lang="en-US" sz="4000" dirty="0"/>
              <a:t>Blick Art Materials</a:t>
            </a:r>
          </a:p>
          <a:p>
            <a:pPr>
              <a:buFont typeface="Wingdings" charset="2"/>
              <a:buChar char="§"/>
            </a:pPr>
            <a:r>
              <a:rPr lang="en-US" sz="4000" dirty="0" smtClean="0"/>
              <a:t>Blue Apron</a:t>
            </a:r>
          </a:p>
          <a:p>
            <a:pPr>
              <a:buFont typeface="Wingdings" charset="2"/>
              <a:buChar char="§"/>
            </a:pPr>
            <a:r>
              <a:rPr lang="en-US" sz="4000" dirty="0" smtClean="0"/>
              <a:t>1-800 - Flowers</a:t>
            </a:r>
          </a:p>
          <a:p>
            <a:pPr>
              <a:buFont typeface="Wingdings" charset="2"/>
              <a:buChar char="§"/>
            </a:pPr>
            <a:r>
              <a:rPr lang="en-US" sz="4000" dirty="0" smtClean="0"/>
              <a:t>Dominos (</a:t>
            </a:r>
            <a:r>
              <a:rPr lang="en-US" sz="4000" dirty="0" smtClean="0">
                <a:solidFill>
                  <a:schemeClr val="accent5"/>
                </a:solidFill>
              </a:rPr>
              <a:t>appealed</a:t>
            </a:r>
            <a:r>
              <a:rPr lang="en-US" sz="4000" dirty="0" smtClean="0"/>
              <a:t>)</a:t>
            </a:r>
          </a:p>
          <a:p>
            <a:pPr>
              <a:buFont typeface="Wingdings" charset="2"/>
              <a:buChar char="§"/>
            </a:pPr>
            <a:r>
              <a:rPr lang="en-US" sz="4000" dirty="0" smtClean="0"/>
              <a:t>Pizza Hut</a:t>
            </a:r>
            <a:endParaRPr lang="en-US" sz="4000" dirty="0"/>
          </a:p>
          <a:p>
            <a:pPr>
              <a:buFont typeface="Wingdings" charset="2"/>
              <a:buChar char="§"/>
            </a:pPr>
            <a:endParaRPr lang="en-US" sz="4000" dirty="0"/>
          </a:p>
        </p:txBody>
      </p:sp>
      <p:pic>
        <p:nvPicPr>
          <p:cNvPr id="7" name="Content Placeholder 6" title="hand dropping cash into trashcan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733" y="1994685"/>
            <a:ext cx="4521200" cy="3847315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©Law Office of Lainey Feingold | </a:t>
            </a:r>
            <a:r>
              <a:rPr lang="en-US" dirty="0" err="1" smtClean="0"/>
              <a:t>LFLegal.com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23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  </a:t>
            </a:r>
            <a:r>
              <a:rPr lang="en-US" sz="6600" dirty="0" smtClean="0"/>
              <a:t>And more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©Law Office of Lainey Feingold | LFLegal.com</a:t>
            </a:r>
            <a:endParaRPr lang="en-US"/>
          </a:p>
        </p:txBody>
      </p:sp>
      <p:pic>
        <p:nvPicPr>
          <p:cNvPr id="7" name="Picture 6" descr="classic old building with tower in background, students on lawn in foreground." title="college sett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4" y="3269482"/>
            <a:ext cx="3539067" cy="3042418"/>
          </a:xfrm>
          <a:prstGeom prst="rect">
            <a:avLst/>
          </a:prstGeom>
        </p:spPr>
      </p:pic>
      <p:pic>
        <p:nvPicPr>
          <p:cNvPr id="9" name="Content Placeholder 8" title="credit union logo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501" y="606207"/>
            <a:ext cx="3039533" cy="2438835"/>
          </a:xfrm>
          <a:prstGeom prst="rect">
            <a:avLst/>
          </a:prstGeom>
        </p:spPr>
      </p:pic>
      <p:pic>
        <p:nvPicPr>
          <p:cNvPr id="10" name="Picture 9" title="TD Ameritrade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5466" y="4899252"/>
            <a:ext cx="5253568" cy="1277711"/>
          </a:xfrm>
          <a:prstGeom prst="rect">
            <a:avLst/>
          </a:prstGeom>
        </p:spPr>
      </p:pic>
      <p:pic>
        <p:nvPicPr>
          <p:cNvPr id="4" name="Picture 3" title="hand dropping ballot into voting box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1590109"/>
            <a:ext cx="37973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title="old fashioned rotary dial telephones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  <a:ln w="44450" cap="rnd">
            <a:solidFill>
              <a:schemeClr val="accent1"/>
            </a:solidFill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©Law Office of Lainey Feingold | LFLegal.com</a:t>
            </a:r>
            <a:endParaRPr lang="en-US"/>
          </a:p>
        </p:txBody>
      </p:sp>
      <p:sp>
        <p:nvSpPr>
          <p:cNvPr id="9" name="&quot;No&quot; Symbol 8" descr="Red Circle with red line through it symbolizing &quot;no&quot;." title="universal &quot;No&quot; sign"/>
          <p:cNvSpPr/>
          <p:nvPr/>
        </p:nvSpPr>
        <p:spPr bwMode="auto">
          <a:xfrm>
            <a:off x="4611843" y="2027021"/>
            <a:ext cx="2909047" cy="2918011"/>
          </a:xfrm>
          <a:prstGeom prst="noSmoking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86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Unusual Twists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sz="4000" dirty="0" smtClean="0"/>
              <a:t>Whistleblower case (TFA)</a:t>
            </a:r>
          </a:p>
          <a:p>
            <a:pPr>
              <a:buFont typeface="Wingdings" charset="2"/>
              <a:buChar char="§"/>
            </a:pPr>
            <a:r>
              <a:rPr lang="en-US" sz="4000" dirty="0" smtClean="0"/>
              <a:t>Web developer sued in Wet Willies </a:t>
            </a:r>
          </a:p>
          <a:p>
            <a:pPr marL="0" indent="0" algn="ctr">
              <a:buNone/>
            </a:pPr>
            <a:r>
              <a:rPr lang="en-US" sz="4000" dirty="0"/>
              <a:t> </a:t>
            </a:r>
            <a:r>
              <a:rPr lang="en-US" sz="4000" dirty="0" smtClean="0">
                <a:solidFill>
                  <a:schemeClr val="accent5"/>
                </a:solidFill>
              </a:rPr>
              <a:t>”Web </a:t>
            </a:r>
            <a:r>
              <a:rPr lang="en-US" sz="4000" dirty="0">
                <a:solidFill>
                  <a:schemeClr val="accent5"/>
                </a:solidFill>
              </a:rPr>
              <a:t>Site Designed and Hosted by Sabre </a:t>
            </a:r>
            <a:r>
              <a:rPr lang="en-US" sz="4000" dirty="0" smtClean="0">
                <a:solidFill>
                  <a:schemeClr val="accent5"/>
                </a:solidFill>
              </a:rPr>
              <a:t>Technologies</a:t>
            </a:r>
            <a:r>
              <a:rPr lang="en-US" sz="3600" dirty="0" smtClean="0">
                <a:solidFill>
                  <a:schemeClr val="accent5"/>
                </a:solidFill>
              </a:rPr>
              <a:t>”</a:t>
            </a:r>
            <a:endParaRPr lang="en-US" sz="3600" dirty="0">
              <a:solidFill>
                <a:schemeClr val="accent5"/>
              </a:solidFill>
            </a:endParaRPr>
          </a:p>
        </p:txBody>
      </p:sp>
      <p:pic>
        <p:nvPicPr>
          <p:cNvPr id="6" name="Content Placeholder 5" title="yellow road sign indicating twisted road ahead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91366"/>
            <a:ext cx="5181600" cy="3419856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©Law Office of Lainey Feingold | LFLegal.com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97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Big </a:t>
            </a:r>
            <a:r>
              <a:rPr lang="en-US" sz="6000" dirty="0" smtClean="0"/>
              <a:t>Picture #</a:t>
            </a:r>
            <a:r>
              <a:rPr lang="en-US" sz="6000" dirty="0" smtClean="0">
                <a:latin typeface="+mj-lt"/>
              </a:rPr>
              <a:t>1</a:t>
            </a:r>
            <a:endParaRPr lang="en-US" sz="6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charset="2"/>
              <a:buChar char="§"/>
            </a:pPr>
            <a:r>
              <a:rPr lang="en-US" sz="4400" b="1" dirty="0">
                <a:solidFill>
                  <a:schemeClr val="accent5"/>
                </a:solidFill>
              </a:rPr>
              <a:t>Some Courts</a:t>
            </a:r>
            <a:r>
              <a:rPr lang="en-US" sz="4400" dirty="0"/>
              <a:t>:  Need connection to physical </a:t>
            </a:r>
            <a:r>
              <a:rPr lang="en-US" sz="4400" dirty="0" smtClean="0"/>
              <a:t>place</a:t>
            </a:r>
            <a:endParaRPr lang="en-US" sz="4400" dirty="0"/>
          </a:p>
          <a:p>
            <a:pPr>
              <a:buFont typeface="Wingdings" charset="2"/>
              <a:buChar char="§"/>
            </a:pPr>
            <a:r>
              <a:rPr lang="en-US" sz="4400" b="1" dirty="0">
                <a:solidFill>
                  <a:schemeClr val="accent5"/>
                </a:solidFill>
              </a:rPr>
              <a:t>Other Courts</a:t>
            </a:r>
            <a:r>
              <a:rPr lang="en-US" sz="4400" dirty="0"/>
              <a:t>:  </a:t>
            </a:r>
            <a:r>
              <a:rPr lang="en-US" sz="4400" dirty="0" smtClean="0"/>
              <a:t>No you don’t</a:t>
            </a:r>
          </a:p>
          <a:p>
            <a:pPr>
              <a:buFont typeface="Wingdings" charset="2"/>
              <a:buChar char="§"/>
            </a:pPr>
            <a:r>
              <a:rPr lang="en-US" sz="4400" dirty="0" err="1" smtClean="0"/>
              <a:t>Psst</a:t>
            </a:r>
            <a:r>
              <a:rPr lang="en-US" sz="4400" dirty="0" smtClean="0"/>
              <a:t>… websites are </a:t>
            </a:r>
            <a:r>
              <a:rPr lang="en-US" sz="4400" b="1" dirty="0" smtClean="0">
                <a:solidFill>
                  <a:schemeClr val="accent5"/>
                </a:solidFill>
              </a:rPr>
              <a:t>global</a:t>
            </a:r>
            <a:r>
              <a:rPr lang="en-US" sz="4400" dirty="0" smtClean="0"/>
              <a:t>!</a:t>
            </a:r>
          </a:p>
          <a:p>
            <a:pPr>
              <a:buFont typeface="Wingdings" charset="2"/>
              <a:buChar char="§"/>
            </a:pPr>
            <a:endParaRPr lang="en-US" sz="4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5" title="7 cloth strands braided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021" y="2618834"/>
            <a:ext cx="3702050" cy="188040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©Law Office of Lainey Feingold | </a:t>
            </a:r>
            <a:r>
              <a:rPr lang="en-US" dirty="0" err="1" smtClean="0"/>
              <a:t>LFLegal.com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78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Judges agree</a:t>
            </a:r>
            <a:endParaRPr lang="en-US" sz="6000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5307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 smtClean="0"/>
              <a:t>“A </a:t>
            </a:r>
            <a:r>
              <a:rPr lang="en-US" sz="4000" dirty="0"/>
              <a:t>rigid adherence to a physical nexus requirement leaves </a:t>
            </a:r>
            <a:r>
              <a:rPr lang="en-US" sz="4000" dirty="0">
                <a:solidFill>
                  <a:schemeClr val="accent5"/>
                </a:solidFill>
              </a:rPr>
              <a:t>potholes of discrimination</a:t>
            </a:r>
            <a:r>
              <a:rPr lang="en-US" sz="4000" dirty="0"/>
              <a:t> in what would otherwise be a smooth road to integration</a:t>
            </a:r>
            <a:r>
              <a:rPr lang="en-US" sz="4000" dirty="0" smtClean="0"/>
              <a:t>.”</a:t>
            </a:r>
            <a:endParaRPr lang="en-US" sz="4000" dirty="0"/>
          </a:p>
        </p:txBody>
      </p:sp>
      <p:pic>
        <p:nvPicPr>
          <p:cNvPr id="10" name="Content Placeholder 9" title="pot hold on paved road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10400" y="2201333"/>
            <a:ext cx="4343400" cy="37592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©Law Office of Lainey Feingold | LFLegal.com</a:t>
            </a:r>
            <a:endParaRPr lang="en-US"/>
          </a:p>
        </p:txBody>
      </p:sp>
      <p:pic>
        <p:nvPicPr>
          <p:cNvPr id="11" name="Picture 10" descr="blue chirping bird, symbol for Twitter" title="twitter ico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62572">
            <a:off x="4922722" y="5654720"/>
            <a:ext cx="833818" cy="452646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1200000"/>
            </a:camera>
            <a:lightRig rig="threePt" dir="t"/>
          </a:scene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47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Big </a:t>
            </a:r>
            <a:r>
              <a:rPr lang="en-US" sz="6000" dirty="0" smtClean="0"/>
              <a:t>Picture #2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sz="4400" dirty="0" smtClean="0"/>
              <a:t>Don’t be </a:t>
            </a:r>
            <a:r>
              <a:rPr lang="en-US" sz="4400" b="1" dirty="0" smtClean="0">
                <a:solidFill>
                  <a:schemeClr val="accent5"/>
                </a:solidFill>
              </a:rPr>
              <a:t>distracted</a:t>
            </a:r>
            <a:r>
              <a:rPr lang="en-US" sz="4400" dirty="0" smtClean="0"/>
              <a:t> by court losses</a:t>
            </a:r>
          </a:p>
          <a:p>
            <a:pPr>
              <a:buFont typeface="Wingdings" charset="2"/>
              <a:buChar char="§"/>
            </a:pPr>
            <a:endParaRPr lang="en-US" sz="4400" dirty="0" smtClean="0"/>
          </a:p>
          <a:p>
            <a:pPr>
              <a:buFont typeface="Wingdings" charset="2"/>
              <a:buChar char="§"/>
            </a:pPr>
            <a:r>
              <a:rPr lang="en-US" sz="4400" dirty="0" smtClean="0"/>
              <a:t>Legal road leads to access (</a:t>
            </a:r>
            <a:r>
              <a:rPr lang="en-US" sz="4400" dirty="0" smtClean="0">
                <a:solidFill>
                  <a:schemeClr val="accent5"/>
                </a:solidFill>
                <a:latin typeface="+mn-lt"/>
              </a:rPr>
              <a:t>11/13</a:t>
            </a:r>
            <a:r>
              <a:rPr lang="en-US" sz="4400" dirty="0" smtClean="0"/>
              <a:t>)</a:t>
            </a:r>
          </a:p>
          <a:p>
            <a:pPr>
              <a:buFont typeface="Wingdings" charset="2"/>
              <a:buChar char="§"/>
            </a:pPr>
            <a:endParaRPr lang="en-US" sz="4400" dirty="0"/>
          </a:p>
          <a:p>
            <a:endParaRPr lang="en-US" dirty="0"/>
          </a:p>
        </p:txBody>
      </p:sp>
      <p:pic>
        <p:nvPicPr>
          <p:cNvPr id="6" name="Content Placeholder 5" descr="two lane high way, double yellow line down the middle, road goes up and down and leads out to the horizon" title="bumpy road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437" y="2185987"/>
            <a:ext cx="3831535" cy="357134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©Law Office of Lainey Feingold | </a:t>
            </a:r>
            <a:r>
              <a:rPr lang="en-US" dirty="0" err="1" smtClean="0"/>
              <a:t>LFLegal.com</a:t>
            </a:r>
            <a:endParaRPr lang="en-US" dirty="0"/>
          </a:p>
        </p:txBody>
      </p:sp>
      <p:pic>
        <p:nvPicPr>
          <p:cNvPr id="7" name="Picture 6" descr="blue chirping bird, symbol for Twitter" title="twitter ico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62572">
            <a:off x="4685657" y="5485536"/>
            <a:ext cx="833818" cy="452646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1200000"/>
            </a:camera>
            <a:lightRig rig="threePt" dir="t"/>
          </a:scene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375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 smtClean="0"/>
              <a:t>Goals of This Session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§"/>
            </a:pPr>
            <a:r>
              <a:rPr lang="en-US" sz="3600" dirty="0" smtClean="0"/>
              <a:t>Make sense of the </a:t>
            </a:r>
            <a:r>
              <a:rPr lang="en-US" sz="3600" b="1" dirty="0" smtClean="0">
                <a:solidFill>
                  <a:schemeClr val="accent5"/>
                </a:solidFill>
              </a:rPr>
              <a:t>legal landscape</a:t>
            </a:r>
          </a:p>
          <a:p>
            <a:pPr>
              <a:buFont typeface="Wingdings" charset="2"/>
              <a:buChar char="§"/>
            </a:pPr>
            <a:r>
              <a:rPr lang="en-US" sz="3600" dirty="0" smtClean="0"/>
              <a:t>Help </a:t>
            </a:r>
            <a:r>
              <a:rPr lang="en-US" sz="3600" b="1" dirty="0" smtClean="0">
                <a:solidFill>
                  <a:schemeClr val="accent5"/>
                </a:solidFill>
              </a:rPr>
              <a:t>shift</a:t>
            </a:r>
            <a:r>
              <a:rPr lang="en-US" sz="3600" dirty="0" smtClean="0"/>
              <a:t> from fear to motivation</a:t>
            </a:r>
          </a:p>
          <a:p>
            <a:pPr>
              <a:buFont typeface="Wingdings" charset="2"/>
              <a:buChar char="§"/>
            </a:pPr>
            <a:r>
              <a:rPr lang="en-US" sz="3600" dirty="0" smtClean="0"/>
              <a:t>You have a role: how can the law </a:t>
            </a:r>
            <a:r>
              <a:rPr lang="en-US" sz="3600" b="1" dirty="0" smtClean="0">
                <a:solidFill>
                  <a:schemeClr val="accent5"/>
                </a:solidFill>
              </a:rPr>
              <a:t>help</a:t>
            </a:r>
            <a:r>
              <a:rPr lang="en-US" sz="3600" dirty="0" smtClean="0"/>
              <a:t>?</a:t>
            </a:r>
          </a:p>
          <a:p>
            <a:pPr>
              <a:buFont typeface="Wingdings" charset="2"/>
              <a:buChar char="§"/>
            </a:pPr>
            <a:r>
              <a:rPr lang="en-US" sz="3600" dirty="0" smtClean="0"/>
              <a:t>Make sense of what happens </a:t>
            </a:r>
            <a:r>
              <a:rPr lang="en-US" sz="3600" b="1" dirty="0" smtClean="0">
                <a:solidFill>
                  <a:schemeClr val="accent5"/>
                </a:solidFill>
              </a:rPr>
              <a:t>tomorrow</a:t>
            </a:r>
          </a:p>
          <a:p>
            <a:pPr>
              <a:buFont typeface="Wingdings" charset="2"/>
              <a:buChar char="§"/>
            </a:pPr>
            <a:endParaRPr lang="en-US" sz="3600" dirty="0" smtClean="0"/>
          </a:p>
          <a:p>
            <a:pPr>
              <a:buFont typeface="Wingdings" charset="2"/>
              <a:buChar char="§"/>
            </a:pPr>
            <a:endParaRPr lang="en-US" sz="3600" dirty="0" smtClean="0"/>
          </a:p>
        </p:txBody>
      </p:sp>
      <p:pic>
        <p:nvPicPr>
          <p:cNvPr id="5" name="Content Placeholder 4" descr="tools are scissors, pencil, pen, and tape measure." title="jean pocket with tools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011" y="2580270"/>
            <a:ext cx="3934494" cy="2858004"/>
          </a:xfr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©Law Office of Lainey Feingold | LFLegal.com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52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6000" dirty="0" smtClean="0"/>
              <a:t>Spend Money on </a:t>
            </a:r>
            <a:r>
              <a:rPr lang="en-US" sz="6000" dirty="0" smtClean="0">
                <a:solidFill>
                  <a:schemeClr val="accent5"/>
                </a:solidFill>
              </a:rPr>
              <a:t>Access</a:t>
            </a:r>
            <a:r>
              <a:rPr lang="en-US" sz="6000" dirty="0" smtClean="0"/>
              <a:t> – Not on Lawyers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4400" dirty="0" smtClean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©Law Office of Lainey Feingold | </a:t>
            </a:r>
            <a:r>
              <a:rPr lang="en-US" dirty="0" err="1" smtClean="0"/>
              <a:t>LFLegal.com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26000" y="4165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title="pile of US currenc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9" y="2157748"/>
            <a:ext cx="7620001" cy="4015704"/>
          </a:xfrm>
          <a:prstGeom prst="rect">
            <a:avLst/>
          </a:prstGeom>
        </p:spPr>
      </p:pic>
      <p:pic>
        <p:nvPicPr>
          <p:cNvPr id="7" name="Picture 6" descr="blue chirping bird, symbol for Twitter" title="twitter ico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62572">
            <a:off x="10494631" y="5669730"/>
            <a:ext cx="833818" cy="452646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1200000"/>
            </a:camera>
            <a:lightRig rig="threePt" dir="t"/>
          </a:scene3d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369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 smtClean="0"/>
              <a:t>Digital Access &gt; Websites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Content Placeholder 5" title="flat screen kiosk sitting on restaurant table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40730"/>
            <a:ext cx="5181600" cy="2921127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©Law Office of Lainey Feingold | LFLegal.com</a:t>
            </a:r>
            <a:endParaRPr lang="en-US"/>
          </a:p>
        </p:txBody>
      </p:sp>
      <p:pic>
        <p:nvPicPr>
          <p:cNvPr id="7" name="Picture 6" title="kiosk with tacktile keys and audio jack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07457"/>
            <a:ext cx="4207933" cy="345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13600" y="5960533"/>
            <a:ext cx="4047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n>
                  <a:solidFill>
                    <a:schemeClr val="bg2"/>
                  </a:solidFill>
                </a:ln>
                <a:solidFill>
                  <a:schemeClr val="bg1">
                    <a:alpha val="56000"/>
                  </a:schemeClr>
                </a:solidFill>
              </a:rPr>
              <a:t>lflegal.com</a:t>
            </a:r>
            <a:r>
              <a:rPr lang="en-US" sz="2400" dirty="0" smtClean="0">
                <a:ln>
                  <a:solidFill>
                    <a:schemeClr val="bg2"/>
                  </a:solidFill>
                </a:ln>
                <a:solidFill>
                  <a:schemeClr val="bg1">
                    <a:alpha val="56000"/>
                  </a:schemeClr>
                </a:solidFill>
              </a:rPr>
              <a:t>/2018/01/kiosks18</a:t>
            </a:r>
            <a:r>
              <a:rPr lang="en-US" sz="2400" dirty="0">
                <a:ln>
                  <a:solidFill>
                    <a:schemeClr val="bg2"/>
                  </a:solidFill>
                </a:ln>
                <a:solidFill>
                  <a:schemeClr val="bg1">
                    <a:alpha val="56000"/>
                  </a:schemeClr>
                </a:solidFill>
              </a:rPr>
              <a:t>/</a:t>
            </a:r>
          </a:p>
        </p:txBody>
      </p:sp>
      <p:pic>
        <p:nvPicPr>
          <p:cNvPr id="10" name="Picture 9" descr="blue chirping bird, symbol for Twitter" title="twitter ico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62572">
            <a:off x="719617" y="5965042"/>
            <a:ext cx="833818" cy="452646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1200000"/>
            </a:camera>
            <a:lightRig rig="threePt" dir="t"/>
          </a:scene3d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076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accent5"/>
                </a:solidFill>
              </a:rPr>
              <a:t>Strategy #2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©Law Office of Lainey Feingold | </a:t>
            </a:r>
            <a:r>
              <a:rPr lang="en-US" dirty="0" err="1" smtClean="0"/>
              <a:t>LFLegal.com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27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5400" b="1" dirty="0" smtClean="0"/>
              <a:t/>
            </a:r>
            <a:br>
              <a:rPr lang="en-US" sz="5400" b="1" dirty="0" smtClean="0"/>
            </a:br>
            <a:r>
              <a:rPr lang="en-US" sz="7300" b="1" dirty="0" smtClean="0"/>
              <a:t>Gov’t Agency Activity</a:t>
            </a:r>
            <a:endParaRPr lang="en-US" sz="73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Wingdings" charset="2"/>
              <a:buChar char="§"/>
            </a:pPr>
            <a:endParaRPr lang="en-US" sz="4000" dirty="0" smtClean="0"/>
          </a:p>
          <a:p>
            <a:pPr>
              <a:buFont typeface="Wingdings" charset="2"/>
              <a:buChar char="§"/>
            </a:pPr>
            <a:r>
              <a:rPr lang="en-US" sz="4700" dirty="0" smtClean="0"/>
              <a:t>DOJ</a:t>
            </a:r>
            <a:endParaRPr lang="en-US" sz="4700" dirty="0"/>
          </a:p>
          <a:p>
            <a:pPr>
              <a:buFont typeface="Wingdings" charset="2"/>
              <a:buChar char="§"/>
            </a:pPr>
            <a:endParaRPr lang="en-US" sz="4700" dirty="0" smtClean="0"/>
          </a:p>
          <a:p>
            <a:pPr>
              <a:buFont typeface="Wingdings" charset="2"/>
              <a:buChar char="§"/>
            </a:pPr>
            <a:r>
              <a:rPr lang="en-US" sz="4700" dirty="0" smtClean="0"/>
              <a:t>State </a:t>
            </a:r>
            <a:r>
              <a:rPr lang="en-US" sz="4700" dirty="0" err="1" smtClean="0"/>
              <a:t>Atty</a:t>
            </a:r>
            <a:r>
              <a:rPr lang="en-US" sz="4700" dirty="0" smtClean="0"/>
              <a:t> </a:t>
            </a:r>
            <a:r>
              <a:rPr lang="en-US" sz="4700" dirty="0"/>
              <a:t>Generals</a:t>
            </a:r>
          </a:p>
          <a:p>
            <a:pPr>
              <a:buFont typeface="Wingdings" charset="2"/>
              <a:buChar char="§"/>
            </a:pPr>
            <a:endParaRPr lang="en-US" sz="4700" dirty="0" smtClean="0"/>
          </a:p>
          <a:p>
            <a:pPr>
              <a:buFont typeface="Wingdings" charset="2"/>
              <a:buChar char="§"/>
            </a:pPr>
            <a:r>
              <a:rPr lang="en-US" sz="4700" dirty="0" smtClean="0"/>
              <a:t>DOE</a:t>
            </a:r>
          </a:p>
          <a:p>
            <a:pPr>
              <a:buFont typeface="Wingdings" charset="2"/>
              <a:buChar char="§"/>
            </a:pPr>
            <a:endParaRPr lang="en-US" sz="4700" dirty="0"/>
          </a:p>
          <a:p>
            <a:pPr>
              <a:buFont typeface="Wingdings" charset="2"/>
              <a:buChar char="§"/>
            </a:pPr>
            <a:r>
              <a:rPr lang="en-US" sz="4700" dirty="0" smtClean="0"/>
              <a:t>DOT</a:t>
            </a:r>
            <a:endParaRPr lang="en-US" sz="4700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Wingdings" charset="2"/>
              <a:buChar char="§"/>
            </a:pPr>
            <a:endParaRPr lang="en-US" sz="4000" dirty="0" smtClean="0"/>
          </a:p>
          <a:p>
            <a:pPr>
              <a:buFont typeface="Wingdings" charset="2"/>
              <a:buChar char="§"/>
            </a:pPr>
            <a:endParaRPr lang="en-US" sz="5200" dirty="0" smtClean="0"/>
          </a:p>
          <a:p>
            <a:pPr>
              <a:buFont typeface="Wingdings" charset="2"/>
              <a:buChar char="§"/>
            </a:pPr>
            <a:r>
              <a:rPr lang="en-US" sz="5200" dirty="0" smtClean="0"/>
              <a:t>FCC</a:t>
            </a:r>
          </a:p>
          <a:p>
            <a:pPr>
              <a:buFont typeface="Wingdings" charset="2"/>
              <a:buChar char="§"/>
            </a:pPr>
            <a:endParaRPr lang="en-US" sz="4700" dirty="0" smtClean="0"/>
          </a:p>
          <a:p>
            <a:pPr marL="731044" lvl="1" indent="-204788">
              <a:spcAft>
                <a:spcPts val="450"/>
              </a:spcAft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5100" dirty="0" smtClean="0">
                <a:solidFill>
                  <a:schemeClr val="accent5"/>
                </a:solidFill>
                <a:ea typeface="ＭＳ Ｐゴシック" panose="020B0600070205080204" pitchFamily="34" charset="-128"/>
              </a:rPr>
              <a:t>Thursday</a:t>
            </a:r>
            <a:r>
              <a:rPr lang="en-US" sz="5100" dirty="0" smtClean="0">
                <a:solidFill>
                  <a:schemeClr val="bg2"/>
                </a:solidFill>
                <a:ea typeface="ＭＳ Ｐゴシック" panose="020B0600070205080204" pitchFamily="34" charset="-128"/>
              </a:rPr>
              <a:t> @3:20 @CSUN w/ Karen </a:t>
            </a:r>
            <a:r>
              <a:rPr lang="en-US" sz="5100" dirty="0" err="1" smtClean="0">
                <a:solidFill>
                  <a:schemeClr val="bg2"/>
                </a:solidFill>
                <a:ea typeface="ＭＳ Ｐゴシック" panose="020B0600070205080204" pitchFamily="34" charset="-128"/>
              </a:rPr>
              <a:t>Peltz</a:t>
            </a:r>
            <a:r>
              <a:rPr lang="en-US" sz="5100" dirty="0" smtClean="0">
                <a:solidFill>
                  <a:schemeClr val="bg2"/>
                </a:solidFill>
                <a:ea typeface="ＭＳ Ｐゴシック" panose="020B0600070205080204" pitchFamily="34" charset="-128"/>
              </a:rPr>
              <a:t>-Strauss</a:t>
            </a:r>
            <a:endParaRPr lang="en-US" sz="5100" dirty="0">
              <a:solidFill>
                <a:schemeClr val="bg2"/>
              </a:solidFill>
            </a:endParaRPr>
          </a:p>
          <a:p>
            <a:pPr lvl="1">
              <a:buFont typeface="Wingdings" charset="2"/>
              <a:buChar char="§"/>
            </a:pPr>
            <a:endParaRPr lang="en-US" sz="3600" dirty="0">
              <a:solidFill>
                <a:schemeClr val="bg2"/>
              </a:solidFill>
            </a:endParaRP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©Law Office of Lainey Feingold | </a:t>
            </a:r>
            <a:r>
              <a:rPr lang="en-US" dirty="0" err="1" smtClean="0"/>
              <a:t>LFLegal.com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05937" y="5525765"/>
            <a:ext cx="1572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/>
              <a:t>Ada.goy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0099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DOJ</a:t>
            </a:r>
            <a:endParaRPr lang="en-US" sz="6600" dirty="0"/>
          </a:p>
        </p:txBody>
      </p:sp>
      <p:pic>
        <p:nvPicPr>
          <p:cNvPr id="6" name="Content Placeholder 5" title="Logo of the city of Denver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93466" y="2716015"/>
            <a:ext cx="4114800" cy="19812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©Law Office of Lainey Feingold | LFLegal.com</a:t>
            </a:r>
            <a:endParaRPr lang="en-US"/>
          </a:p>
        </p:txBody>
      </p:sp>
      <p:pic>
        <p:nvPicPr>
          <p:cNvPr id="7" name="Content Placeholder 3" descr="Page shows 4 key navigation buttons;  enforcement, technical assistance and guidance, regulations, and technology initiatives." title="screen shot of DOJ Accessible Technology Page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65117"/>
            <a:ext cx="5181600" cy="3238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75600" y="5203617"/>
            <a:ext cx="122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2018</a:t>
            </a:r>
            <a:r>
              <a:rPr lang="en-US" sz="3600" dirty="0" smtClean="0"/>
              <a:t> 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2167466" y="5526782"/>
            <a:ext cx="2198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2004-2017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2545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pPr lvl="0">
              <a:buFont typeface="Wingdings" charset="2"/>
              <a:buChar char="§"/>
            </a:pPr>
            <a:r>
              <a:rPr lang="en-US" sz="4400" dirty="0" smtClean="0"/>
              <a:t>DOT </a:t>
            </a:r>
            <a:r>
              <a:rPr lang="en-US" sz="4400" dirty="0"/>
              <a:t>Settlements </a:t>
            </a:r>
            <a:r>
              <a:rPr lang="en-US" sz="4400" dirty="0" smtClean="0"/>
              <a:t>with </a:t>
            </a:r>
            <a:r>
              <a:rPr lang="en-US" sz="4400" dirty="0"/>
              <a:t>Airlines </a:t>
            </a:r>
            <a:r>
              <a:rPr lang="en-US" sz="4400" dirty="0" smtClean="0"/>
              <a:t>re </a:t>
            </a:r>
            <a:r>
              <a:rPr lang="en-US" sz="4400" dirty="0"/>
              <a:t>Web And </a:t>
            </a:r>
            <a:r>
              <a:rPr lang="en-US" sz="4400" dirty="0" smtClean="0"/>
              <a:t>Kiosk</a:t>
            </a:r>
            <a:endParaRPr lang="en-US" sz="4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©Law Office of Lainey Feingold | LFLegal.com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6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dirty="0" err="1" smtClean="0"/>
              <a:t>Dept</a:t>
            </a:r>
            <a:r>
              <a:rPr lang="en-US" sz="6600" dirty="0" smtClean="0"/>
              <a:t> of Ed: 2400 and counting [</a:t>
            </a:r>
            <a:r>
              <a:rPr lang="en-US" sz="6600" dirty="0" smtClean="0">
                <a:solidFill>
                  <a:schemeClr val="accent5"/>
                </a:solidFill>
              </a:rPr>
              <a:t>up or down??</a:t>
            </a:r>
            <a:r>
              <a:rPr lang="en-US" sz="6600" dirty="0" smtClean="0"/>
              <a:t>]…</a:t>
            </a:r>
            <a:endParaRPr lang="en-US" sz="66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2031999"/>
            <a:ext cx="5181600" cy="4324351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sz="4800" dirty="0" smtClean="0"/>
              <a:t>Web Access</a:t>
            </a:r>
          </a:p>
          <a:p>
            <a:pPr>
              <a:buFont typeface="Wingdings" charset="2"/>
              <a:buChar char="§"/>
            </a:pPr>
            <a:r>
              <a:rPr lang="en-US" sz="4800" dirty="0" smtClean="0"/>
              <a:t>K-12 and Higher Ed</a:t>
            </a:r>
          </a:p>
          <a:p>
            <a:pPr>
              <a:buFont typeface="Wingdings" charset="2"/>
              <a:buChar char="§"/>
            </a:pPr>
            <a:r>
              <a:rPr lang="en-US" sz="4800" dirty="0" smtClean="0"/>
              <a:t>State /Local Departments of Education</a:t>
            </a:r>
          </a:p>
          <a:p>
            <a:pPr>
              <a:buFont typeface="Wingdings" charset="2"/>
              <a:buChar char="§"/>
            </a:pPr>
            <a:endParaRPr lang="en-US" sz="4800" dirty="0"/>
          </a:p>
        </p:txBody>
      </p:sp>
      <p:pic>
        <p:nvPicPr>
          <p:cNvPr id="7" name="Content Placeholder 6" title="students around computers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583" y="2274080"/>
            <a:ext cx="4586817" cy="305940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©Law Office of Lainey Feingold | </a:t>
            </a:r>
            <a:r>
              <a:rPr lang="en-US" dirty="0" err="1" smtClean="0"/>
              <a:t>LFLegal.com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18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accent5"/>
                </a:solidFill>
              </a:rPr>
              <a:t>Strategy #3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©Law Office of Lainey Feingold | </a:t>
            </a:r>
            <a:r>
              <a:rPr lang="en-US" dirty="0" err="1" smtClean="0"/>
              <a:t>LFLegal.com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52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0464" y="256674"/>
            <a:ext cx="9272336" cy="1919897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smtClean="0"/>
              <a:t> </a:t>
            </a:r>
            <a:r>
              <a:rPr lang="en-US" sz="5400" b="1" dirty="0"/>
              <a:t>Structured </a:t>
            </a:r>
            <a:r>
              <a:rPr lang="en-US" sz="5400" b="1" dirty="0" smtClean="0"/>
              <a:t>Negotiation: Foundational</a:t>
            </a:r>
            <a:endParaRPr lang="en-US" sz="5400" b="1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sz="4000" dirty="0"/>
          </a:p>
          <a:p>
            <a:endParaRPr lang="en-US" sz="4000" dirty="0"/>
          </a:p>
        </p:txBody>
      </p:sp>
      <p:pic>
        <p:nvPicPr>
          <p:cNvPr id="9" name="Content Placeholder 4" title="Major league baseball logo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796" y="2201681"/>
            <a:ext cx="2458361" cy="1488626"/>
          </a:xfrm>
        </p:spPr>
      </p:pic>
      <p:pic>
        <p:nvPicPr>
          <p:cNvPr id="8" name="Picture 7" title="Anthem log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780550"/>
            <a:ext cx="3733800" cy="1485900"/>
          </a:xfrm>
          <a:prstGeom prst="rect">
            <a:avLst/>
          </a:prstGeom>
          <a:scene3d>
            <a:camera prst="orthographicFront">
              <a:rot lat="0" lon="0" rev="600000"/>
            </a:camera>
            <a:lightRig rig="threePt" dir="t"/>
          </a:scene3d>
        </p:spPr>
      </p:pic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©Law Office of Lainey Feingold | </a:t>
            </a:r>
            <a:r>
              <a:rPr lang="en-US" dirty="0" err="1" smtClean="0"/>
              <a:t>LFLegal.com</a:t>
            </a:r>
            <a:endParaRPr lang="en-US" dirty="0"/>
          </a:p>
        </p:txBody>
      </p:sp>
      <p:pic>
        <p:nvPicPr>
          <p:cNvPr id="13" name="Picture 12" title="San Francisco Federal Credit Union logo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67" y="4363468"/>
            <a:ext cx="2355938" cy="2358007"/>
          </a:xfrm>
          <a:prstGeom prst="rect">
            <a:avLst/>
          </a:prstGeom>
          <a:ln w="19050">
            <a:solidFill>
              <a:schemeClr val="accent2">
                <a:alpha val="46000"/>
              </a:schemeClr>
            </a:solidFill>
          </a:ln>
          <a:effectLst>
            <a:softEdge rad="0"/>
          </a:effectLst>
        </p:spPr>
      </p:pic>
      <p:pic>
        <p:nvPicPr>
          <p:cNvPr id="11" name="Picture 10" title="Bank of America logo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64" y="2266058"/>
            <a:ext cx="2133600" cy="1424249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3" name="Picture 2" title="Walmart logo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362200"/>
            <a:ext cx="38100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951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6960" y="152401"/>
            <a:ext cx="7543800" cy="2017129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/>
              <a:t>More Structured Negotiation </a:t>
            </a:r>
            <a:r>
              <a:rPr lang="en-US" sz="5400" b="1" dirty="0" smtClean="0"/>
              <a:t>Win-Wins</a:t>
            </a:r>
            <a:r>
              <a:rPr lang="en-US" sz="6000" b="1" dirty="0"/>
              <a:t> </a:t>
            </a:r>
            <a:r>
              <a:rPr lang="en-US" sz="6000" b="1" dirty="0" smtClean="0"/>
              <a:t>/</a:t>
            </a:r>
            <a:endParaRPr lang="en-US" sz="6000" b="1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sz="4000" dirty="0"/>
          </a:p>
          <a:p>
            <a:endParaRPr lang="en-US" sz="40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©Law Office of Lainey Feingold | </a:t>
            </a:r>
            <a:r>
              <a:rPr lang="en-US" dirty="0" err="1" smtClean="0"/>
              <a:t>LFLegal.com</a:t>
            </a:r>
            <a:endParaRPr lang="en-US" dirty="0"/>
          </a:p>
        </p:txBody>
      </p:sp>
      <p:pic>
        <p:nvPicPr>
          <p:cNvPr id="14" name="Content Placeholder 13" title="The Motley Fool logo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429" y="2246034"/>
            <a:ext cx="2724892" cy="2724892"/>
          </a:xfrm>
        </p:spPr>
      </p:pic>
      <p:pic>
        <p:nvPicPr>
          <p:cNvPr id="15" name="Picture 14" title="E*Trade log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055" y="3953102"/>
            <a:ext cx="2540000" cy="2540000"/>
          </a:xfrm>
          <a:prstGeom prst="rect">
            <a:avLst/>
          </a:prstGeom>
        </p:spPr>
      </p:pic>
      <p:pic>
        <p:nvPicPr>
          <p:cNvPr id="16" name="Picture 15" title="Lyft logo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357" y="4624643"/>
            <a:ext cx="2621072" cy="1642013"/>
          </a:xfrm>
          <a:prstGeom prst="rect">
            <a:avLst/>
          </a:prstGeom>
        </p:spPr>
      </p:pic>
      <p:pic>
        <p:nvPicPr>
          <p:cNvPr id="9" name="Picture 8" title="HEB logo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690" y="3137879"/>
            <a:ext cx="2897141" cy="941203"/>
          </a:xfrm>
          <a:prstGeom prst="rect">
            <a:avLst/>
          </a:prstGeom>
          <a:scene3d>
            <a:camera prst="orthographicFront">
              <a:rot lat="0" lon="0" rev="600000"/>
            </a:camera>
            <a:lightRig rig="threePt" dir="t"/>
          </a:scene3d>
        </p:spPr>
      </p:pic>
      <p:pic>
        <p:nvPicPr>
          <p:cNvPr id="3" name="Picture 2" title="Charles Schwab log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006" y="2358706"/>
            <a:ext cx="4404076" cy="87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Accessibility is about . . .</a:t>
            </a:r>
          </a:p>
        </p:txBody>
      </p:sp>
      <p:pic>
        <p:nvPicPr>
          <p:cNvPr id="5" name="Content Placeholder 4" descr="Photo of diverse individuals waving from Mobility International USA" title="multi-racial group of women some w/wheelchair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0" y="1969294"/>
            <a:ext cx="9194800" cy="40640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©Law Office of Lainey Feingold | </a:t>
            </a:r>
            <a:r>
              <a:rPr lang="en-US" dirty="0" err="1"/>
              <a:t>LFLegal.com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851914" y="6352143"/>
            <a:ext cx="1501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photo: MIUSA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8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©Law Office of Lainey Feingold | </a:t>
            </a:r>
            <a:r>
              <a:rPr lang="en-US" dirty="0" err="1" smtClean="0"/>
              <a:t>LFLegal.com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049867"/>
            <a:ext cx="11531600" cy="5063065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 smtClean="0">
                <a:solidFill>
                  <a:schemeClr val="bg2"/>
                </a:solidFill>
              </a:rPr>
              <a:t>Laws (foundation)</a:t>
            </a:r>
            <a:br>
              <a:rPr lang="en-US" sz="5400" b="1" dirty="0" smtClean="0">
                <a:solidFill>
                  <a:schemeClr val="bg2"/>
                </a:solidFill>
              </a:rPr>
            </a:br>
            <a:r>
              <a:rPr lang="en-US" sz="5400" b="1" dirty="0" smtClean="0">
                <a:solidFill>
                  <a:schemeClr val="bg2"/>
                </a:solidFill>
              </a:rPr>
              <a:t>+Advocates </a:t>
            </a:r>
            <a:r>
              <a:rPr lang="en-US" sz="5400" b="1" u="sng" dirty="0" smtClean="0">
                <a:solidFill>
                  <a:schemeClr val="bg2"/>
                </a:solidFill>
              </a:rPr>
              <a:t/>
            </a:r>
            <a:br>
              <a:rPr lang="en-US" sz="5400" b="1" u="sng" dirty="0" smtClean="0">
                <a:solidFill>
                  <a:schemeClr val="bg2"/>
                </a:solidFill>
              </a:rPr>
            </a:br>
            <a:r>
              <a:rPr lang="en-US" sz="5400" b="1" dirty="0" smtClean="0">
                <a:solidFill>
                  <a:schemeClr val="bg2"/>
                </a:solidFill>
              </a:rPr>
              <a:t>+ </a:t>
            </a:r>
            <a:r>
              <a:rPr lang="en-US" sz="5400" b="1" u="sng" dirty="0" smtClean="0">
                <a:solidFill>
                  <a:schemeClr val="bg2"/>
                </a:solidFill>
              </a:rPr>
              <a:t>Strategies </a:t>
            </a:r>
            <a:r>
              <a:rPr lang="en-US" b="1" u="sng" dirty="0" smtClean="0">
                <a:solidFill>
                  <a:schemeClr val="accent5"/>
                </a:solidFill>
              </a:rPr>
              <a:t/>
            </a:r>
            <a:br>
              <a:rPr lang="en-US" b="1" u="sng" dirty="0" smtClean="0">
                <a:solidFill>
                  <a:schemeClr val="accent5"/>
                </a:solidFill>
              </a:rPr>
            </a:br>
            <a:r>
              <a:rPr lang="en-US" sz="6000" b="1" dirty="0" smtClean="0">
                <a:solidFill>
                  <a:schemeClr val="accent5"/>
                </a:solidFill>
              </a:rPr>
              <a:t>Results </a:t>
            </a:r>
            <a:endParaRPr lang="en-US" sz="60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3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/>
              <a:t>Threat to ALL Legal Strategies: HR 620</a:t>
            </a:r>
            <a:endParaRPr lang="en-US" sz="4800" dirty="0"/>
          </a:p>
        </p:txBody>
      </p:sp>
      <p:pic>
        <p:nvPicPr>
          <p:cNvPr id="6" name="Content Placeholder 5" title="old woodcut of woman throwing baby out with the bathwater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62" y="1825625"/>
            <a:ext cx="8702676" cy="4351338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©Law Office of Lainey Feingold | LFLegal.com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46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6960" y="76201"/>
            <a:ext cx="7543800" cy="166116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b="1" dirty="0"/>
              <a:t>Good Strategies Make Access Stick</a:t>
            </a:r>
          </a:p>
        </p:txBody>
      </p:sp>
      <p:pic>
        <p:nvPicPr>
          <p:cNvPr id="4" name="Content Placeholder 3" descr="close up of a DNA double helix" title="DNA stran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470" y="1846264"/>
            <a:ext cx="7151511" cy="4022725"/>
          </a:xfrm>
        </p:spPr>
      </p:pic>
      <p:pic>
        <p:nvPicPr>
          <p:cNvPr id="5" name="Content Placeholder 3" descr="close up of a DNA double helix" title="DNA stran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576" y="1737362"/>
            <a:ext cx="7151511" cy="4022725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©Law Office of Lainey Feingold | </a:t>
            </a:r>
            <a:r>
              <a:rPr lang="en-US" dirty="0" err="1" smtClean="0"/>
              <a:t>LFLegal.com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05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dirty="0" smtClean="0"/>
              <a:t>Best Practices….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>
              <a:buFont typeface="Wingdings" charset="2"/>
              <a:buChar char="§"/>
            </a:pPr>
            <a:endParaRPr lang="en-US" sz="4000" dirty="0" smtClean="0"/>
          </a:p>
          <a:p>
            <a:pPr>
              <a:buFont typeface="Wingdings" charset="2"/>
              <a:buChar char="§"/>
            </a:pPr>
            <a:r>
              <a:rPr lang="en-US" sz="4000" dirty="0" smtClean="0"/>
              <a:t>Web </a:t>
            </a:r>
            <a:r>
              <a:rPr lang="en-US" sz="4000" dirty="0"/>
              <a:t>and Mobile ++</a:t>
            </a:r>
          </a:p>
          <a:p>
            <a:pPr>
              <a:buFont typeface="Wingdings" charset="2"/>
              <a:buChar char="§"/>
            </a:pPr>
            <a:r>
              <a:rPr lang="en-US" sz="4000" dirty="0"/>
              <a:t>WCAG 2.0 AA</a:t>
            </a:r>
          </a:p>
          <a:p>
            <a:pPr>
              <a:buFont typeface="Wingdings" charset="2"/>
              <a:buChar char="§"/>
            </a:pPr>
            <a:r>
              <a:rPr lang="en-US" sz="4000" dirty="0"/>
              <a:t>Web Accessibility </a:t>
            </a:r>
            <a:r>
              <a:rPr lang="en-US" sz="4000" dirty="0" smtClean="0"/>
              <a:t>Coordinator- </a:t>
            </a:r>
            <a:r>
              <a:rPr lang="en-US" sz="4000" b="1" dirty="0" smtClean="0">
                <a:solidFill>
                  <a:schemeClr val="accent5"/>
                </a:solidFill>
              </a:rPr>
              <a:t>where?</a:t>
            </a:r>
          </a:p>
          <a:p>
            <a:pPr>
              <a:buFont typeface="Wingdings" charset="2"/>
              <a:buChar char="§"/>
            </a:pPr>
            <a:r>
              <a:rPr lang="en-US" sz="4000" dirty="0" smtClean="0"/>
              <a:t>Independent consultant – </a:t>
            </a:r>
            <a:r>
              <a:rPr lang="en-US" sz="4000" b="1" dirty="0" smtClean="0">
                <a:solidFill>
                  <a:schemeClr val="accent5"/>
                </a:solidFill>
              </a:rPr>
              <a:t>who?</a:t>
            </a:r>
          </a:p>
          <a:p>
            <a:pPr>
              <a:buFont typeface="Wingdings" charset="2"/>
              <a:buChar char="§"/>
            </a:pPr>
            <a:r>
              <a:rPr lang="en-US" sz="4000" dirty="0" smtClean="0">
                <a:solidFill>
                  <a:schemeClr val="bg2"/>
                </a:solidFill>
              </a:rPr>
              <a:t>Accessibility Policy</a:t>
            </a:r>
            <a:endParaRPr lang="en-US" sz="4000" dirty="0">
              <a:solidFill>
                <a:schemeClr val="bg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 smtClean="0"/>
              <a:t>©Law Office of Lainey Feingold | </a:t>
            </a:r>
            <a:r>
              <a:rPr lang="en-US" sz="1400" dirty="0" err="1" smtClean="0"/>
              <a:t>LFLegal.com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0692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dirty="0" smtClean="0"/>
              <a:t>Best Practices….</a:t>
            </a:r>
            <a:r>
              <a:rPr lang="en-US" sz="6600" dirty="0"/>
              <a:t> </a:t>
            </a:r>
            <a:r>
              <a:rPr lang="en-US" sz="6600" dirty="0" smtClean="0"/>
              <a:t>Training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en-US" sz="3600" dirty="0" smtClean="0"/>
          </a:p>
          <a:p>
            <a:pPr>
              <a:buFont typeface="Wingdings" charset="2"/>
              <a:buChar char="§"/>
            </a:pPr>
            <a:r>
              <a:rPr lang="en-US" sz="4400" dirty="0" smtClean="0"/>
              <a:t>Who</a:t>
            </a:r>
          </a:p>
          <a:p>
            <a:pPr>
              <a:buFont typeface="Wingdings" charset="2"/>
              <a:buChar char="§"/>
            </a:pPr>
            <a:r>
              <a:rPr lang="en-US" sz="4400" dirty="0" smtClean="0"/>
              <a:t>What</a:t>
            </a:r>
          </a:p>
          <a:p>
            <a:pPr>
              <a:buFont typeface="Wingdings" charset="2"/>
              <a:buChar char="§"/>
            </a:pPr>
            <a:r>
              <a:rPr lang="en-US" sz="4400" dirty="0" smtClean="0"/>
              <a:t>By Whom</a:t>
            </a:r>
          </a:p>
          <a:p>
            <a:pPr>
              <a:buFont typeface="Wingdings" charset="2"/>
              <a:buChar char="§"/>
            </a:pPr>
            <a:r>
              <a:rPr lang="en-US" sz="4400" dirty="0" smtClean="0"/>
              <a:t>Check it out….</a:t>
            </a:r>
            <a:endParaRPr lang="en-US" sz="4400" dirty="0"/>
          </a:p>
        </p:txBody>
      </p:sp>
      <p:pic>
        <p:nvPicPr>
          <p:cNvPr id="6" name="Content Placeholder 5" title="finger pressing landline telephone keypad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74094"/>
            <a:ext cx="5181600" cy="34544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 smtClean="0"/>
              <a:t>©Law Office of Lainey Feingold | </a:t>
            </a:r>
            <a:r>
              <a:rPr lang="en-US" sz="1400" dirty="0" err="1" smtClean="0"/>
              <a:t>LFLegal.com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7107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b="1" dirty="0"/>
              <a:t>Best Practices</a:t>
            </a:r>
            <a:r>
              <a:rPr lang="en-US" b="1" dirty="0" smtClean="0"/>
              <a:t>….</a:t>
            </a:r>
            <a:r>
              <a:rPr lang="en-US" dirty="0"/>
              <a:t> Homepage </a:t>
            </a:r>
            <a:r>
              <a:rPr lang="en-US" dirty="0" smtClean="0"/>
              <a:t>AIP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>
              <a:buFont typeface="Wingdings" charset="2"/>
              <a:buChar char="§"/>
            </a:pPr>
            <a:endParaRPr lang="en-US" sz="3600" dirty="0" smtClean="0"/>
          </a:p>
          <a:p>
            <a:pPr lvl="1">
              <a:buFont typeface="Wingdings" charset="2"/>
              <a:buChar char="§"/>
            </a:pPr>
            <a:r>
              <a:rPr lang="en-US" sz="4400" dirty="0" err="1" smtClean="0"/>
              <a:t>LFLegal.com</a:t>
            </a:r>
            <a:r>
              <a:rPr lang="en-US" sz="4400" dirty="0" smtClean="0"/>
              <a:t> [search </a:t>
            </a:r>
            <a:r>
              <a:rPr lang="en-US" sz="4400" dirty="0" smtClean="0">
                <a:solidFill>
                  <a:schemeClr val="accent5"/>
                </a:solidFill>
              </a:rPr>
              <a:t>Hitachi</a:t>
            </a:r>
            <a:r>
              <a:rPr lang="en-US" sz="4400" dirty="0" smtClean="0"/>
              <a:t>]</a:t>
            </a:r>
          </a:p>
          <a:p>
            <a:pPr lvl="1">
              <a:buFont typeface="Wingdings" charset="2"/>
              <a:buChar char="§"/>
            </a:pPr>
            <a:r>
              <a:rPr lang="en-US" sz="4400" dirty="0" smtClean="0"/>
              <a:t>Contact </a:t>
            </a:r>
            <a:r>
              <a:rPr lang="en-US" sz="4400" dirty="0"/>
              <a:t>Information</a:t>
            </a:r>
          </a:p>
          <a:p>
            <a:pPr lvl="1">
              <a:buFont typeface="Wingdings" charset="2"/>
              <a:buChar char="§"/>
            </a:pPr>
            <a:r>
              <a:rPr lang="en-US" sz="4400" dirty="0"/>
              <a:t>Commitment</a:t>
            </a:r>
          </a:p>
          <a:p>
            <a:pPr lvl="1">
              <a:buFont typeface="Wingdings" charset="2"/>
              <a:buChar char="§"/>
            </a:pPr>
            <a:endParaRPr lang="en-US" sz="3600" dirty="0"/>
          </a:p>
        </p:txBody>
      </p:sp>
      <p:pic>
        <p:nvPicPr>
          <p:cNvPr id="6" name="Content Placeholder 5" descr="photo courtesy of Whirlwind Wheelchairs" title="Wheelchair rider adjusting wheel on a child's wheelchair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133" y="2116667"/>
            <a:ext cx="4572000" cy="3386666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©Law Office of Lainey Feingold | LFLegal.com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094335" y="5807631"/>
            <a:ext cx="2259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Photo: Whirlwind Int’l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54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Best Practices</a:t>
            </a:r>
            <a:r>
              <a:rPr lang="en-US" sz="6600" dirty="0" smtClean="0"/>
              <a:t>…. More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sz="4400" dirty="0"/>
              <a:t>Add to performance evaluations</a:t>
            </a:r>
          </a:p>
          <a:p>
            <a:pPr>
              <a:buFont typeface="Wingdings" charset="2"/>
              <a:buChar char="§"/>
            </a:pPr>
            <a:r>
              <a:rPr lang="en-US" sz="4400" dirty="0" smtClean="0"/>
              <a:t>Use </a:t>
            </a:r>
            <a:r>
              <a:rPr lang="en-US" sz="4400" dirty="0"/>
              <a:t>a testing tool</a:t>
            </a:r>
          </a:p>
          <a:p>
            <a:pPr>
              <a:buFont typeface="Wingdings" charset="2"/>
              <a:buChar char="§"/>
            </a:pPr>
            <a:r>
              <a:rPr lang="en-US" sz="4400" dirty="0"/>
              <a:t>Usability Testing</a:t>
            </a:r>
          </a:p>
          <a:p>
            <a:pPr>
              <a:buFont typeface="Wingdings" charset="2"/>
              <a:buChar char="§"/>
            </a:pPr>
            <a:r>
              <a:rPr lang="en-US" sz="4400" dirty="0"/>
              <a:t>Vendor Contracts (</a:t>
            </a:r>
            <a:r>
              <a:rPr lang="en-US" sz="4400" b="1" dirty="0">
                <a:solidFill>
                  <a:schemeClr val="accent5"/>
                </a:solidFill>
              </a:rPr>
              <a:t>specificity</a:t>
            </a:r>
            <a:r>
              <a:rPr lang="en-US" sz="4400" dirty="0"/>
              <a:t>)!</a:t>
            </a:r>
          </a:p>
          <a:p>
            <a:endParaRPr lang="en-US" sz="4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©Law Office of Lainey Feingold | LFLegal.com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31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Best Practices….Culture!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chemeClr val="accent5"/>
                </a:solidFill>
              </a:rPr>
              <a:t>Thursday at 10:00</a:t>
            </a:r>
            <a:r>
              <a:rPr lang="en-US" sz="4000" dirty="0"/>
              <a:t> </a:t>
            </a:r>
            <a:r>
              <a:rPr lang="en-US" sz="4000" dirty="0" smtClean="0"/>
              <a:t>”Beyond </a:t>
            </a:r>
            <a:r>
              <a:rPr lang="en-US" sz="4000" dirty="0"/>
              <a:t>Compliance” w/Microsoft’s Sue Boyd in Seaport Ballroom H (Microsoft </a:t>
            </a:r>
            <a:r>
              <a:rPr lang="en-US" sz="4000" dirty="0" smtClean="0"/>
              <a:t>Suite)</a:t>
            </a:r>
            <a:endParaRPr lang="en-US" sz="4000" dirty="0"/>
          </a:p>
          <a:p>
            <a:endParaRPr lang="en-US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©Law Office of Lainey Feingold | LFLegal.com</a:t>
            </a:r>
            <a:endParaRPr lang="en-US"/>
          </a:p>
        </p:txBody>
      </p:sp>
      <p:pic>
        <p:nvPicPr>
          <p:cNvPr id="5" name="Picture 4" title="microsoft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616" y="2836332"/>
            <a:ext cx="4694767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5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b="1" dirty="0"/>
              <a:t>LFLegal.com/book</a:t>
            </a:r>
          </a:p>
        </p:txBody>
      </p:sp>
      <p:pic>
        <p:nvPicPr>
          <p:cNvPr id="4" name="Content Placeholder 3" descr="Background of cover are white hexagons.  Title is Structured Negotiation, A Winning Alternative to Lawsuits in white letters on red background.  Author's name is Lainey Feingold.  Logo of publisher American Bar Association in bottom left corner" title="image of book cover for Structured Negotiation book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236" y="1846264"/>
            <a:ext cx="2681816" cy="4022725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sz="4800" dirty="0"/>
          </a:p>
          <a:p>
            <a:pPr>
              <a:buFont typeface="Wingdings" charset="2"/>
              <a:buChar char="§"/>
            </a:pPr>
            <a:r>
              <a:rPr lang="en-US" sz="4800" dirty="0"/>
              <a:t>Stories!</a:t>
            </a:r>
          </a:p>
          <a:p>
            <a:pPr>
              <a:buFont typeface="Wingdings" charset="2"/>
              <a:buChar char="§"/>
            </a:pPr>
            <a:r>
              <a:rPr lang="en-US" sz="4800" dirty="0"/>
              <a:t>Strategies!</a:t>
            </a:r>
          </a:p>
          <a:p>
            <a:pPr>
              <a:buFont typeface="Wingdings" charset="2"/>
              <a:buChar char="§"/>
            </a:pPr>
            <a:r>
              <a:rPr lang="en-US" sz="4800" dirty="0"/>
              <a:t>A</a:t>
            </a:r>
            <a:r>
              <a:rPr lang="en-US" sz="4800" dirty="0">
                <a:latin typeface="+mn-lt"/>
              </a:rPr>
              <a:t>11</a:t>
            </a:r>
            <a:r>
              <a:rPr lang="en-US" sz="4800" dirty="0"/>
              <a:t>y!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©Law Office of Lainey Feingold | LFLegal.com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95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2018 CSUN Legal Update Repeats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b="1" dirty="0" smtClean="0">
                <a:solidFill>
                  <a:schemeClr val="accent5"/>
                </a:solidFill>
              </a:rPr>
              <a:t>Today at </a:t>
            </a:r>
            <a:r>
              <a:rPr lang="en-US" sz="3200" b="1" dirty="0">
                <a:solidFill>
                  <a:schemeClr val="accent5"/>
                </a:solidFill>
              </a:rPr>
              <a:t>2:20</a:t>
            </a:r>
            <a:r>
              <a:rPr lang="en-US" sz="3200" b="1" dirty="0"/>
              <a:t> </a:t>
            </a:r>
            <a:r>
              <a:rPr lang="en-US" sz="3200" dirty="0"/>
              <a:t> in Seaport Ballroom A (Level Access suite) 2nd Floor Seaport Tower</a:t>
            </a:r>
          </a:p>
          <a:p>
            <a:endParaRPr lang="en-US" sz="3200" b="1" dirty="0" smtClean="0"/>
          </a:p>
          <a:p>
            <a:r>
              <a:rPr lang="en-US" sz="3200" b="1" dirty="0" smtClean="0">
                <a:solidFill>
                  <a:schemeClr val="accent5"/>
                </a:solidFill>
              </a:rPr>
              <a:t>Thursday at </a:t>
            </a:r>
            <a:r>
              <a:rPr lang="en-US" sz="3200" b="1" dirty="0">
                <a:solidFill>
                  <a:schemeClr val="accent5"/>
                </a:solidFill>
              </a:rPr>
              <a:t>3:20</a:t>
            </a:r>
            <a:r>
              <a:rPr lang="en-US" sz="3200" dirty="0"/>
              <a:t> in Seaport Ballroom B (VFO suite) 2nd Floor Seaport </a:t>
            </a:r>
            <a:r>
              <a:rPr lang="en-US" sz="3200" dirty="0" smtClean="0"/>
              <a:t>Tower 	. . . . . . . . </a:t>
            </a:r>
            <a:r>
              <a:rPr lang="en-US" sz="3200" b="1" dirty="0" smtClean="0">
                <a:solidFill>
                  <a:schemeClr val="accent5"/>
                </a:solidFill>
              </a:rPr>
              <a:t>and</a:t>
            </a:r>
            <a:endParaRPr lang="en-US" sz="3200" b="1" dirty="0">
              <a:solidFill>
                <a:schemeClr val="accent5"/>
              </a:solidFill>
            </a:endParaRPr>
          </a:p>
          <a:p>
            <a:endParaRPr lang="en-US" sz="3200" dirty="0" smtClean="0"/>
          </a:p>
          <a:p>
            <a:r>
              <a:rPr lang="en-US" sz="3200" b="1" dirty="0" smtClean="0">
                <a:solidFill>
                  <a:schemeClr val="accent5"/>
                </a:solidFill>
              </a:rPr>
              <a:t>Thursday at </a:t>
            </a:r>
            <a:r>
              <a:rPr lang="en-US" sz="3200" b="1" dirty="0">
                <a:solidFill>
                  <a:schemeClr val="accent5"/>
                </a:solidFill>
              </a:rPr>
              <a:t>10:00</a:t>
            </a:r>
            <a:r>
              <a:rPr lang="en-US" sz="3200" dirty="0"/>
              <a:t> </a:t>
            </a:r>
            <a:r>
              <a:rPr lang="en-US" sz="3200" dirty="0" smtClean="0"/>
              <a:t>”Beyond Compliance” w/Microsoft’s Sue Boyd in </a:t>
            </a:r>
            <a:r>
              <a:rPr lang="en-US" sz="3200" dirty="0"/>
              <a:t>Seaport Ballroom H (Microsoft </a:t>
            </a:r>
            <a:r>
              <a:rPr lang="en-US" sz="3200" dirty="0" smtClean="0"/>
              <a:t>Suite)</a:t>
            </a:r>
            <a:endParaRPr lang="en-US" sz="3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©Law Office of Lainey Feingold | LFLegal.com</a:t>
            </a: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420533" y="4622800"/>
            <a:ext cx="4978400" cy="16933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5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/>
              <a:t>Who are these People?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©Law Office of Lainey Feingold | LFLegal.com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19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 smtClean="0"/>
              <a:t>Want more law?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sz="3600" dirty="0"/>
          </a:p>
          <a:p>
            <a:pPr>
              <a:buFont typeface="Wingdings" charset="2"/>
              <a:buChar char="§"/>
            </a:pPr>
            <a:r>
              <a:rPr lang="en-US" sz="4000" dirty="0"/>
              <a:t>Higher Ed Updates: </a:t>
            </a:r>
            <a:r>
              <a:rPr lang="en-US" sz="4000" dirty="0">
                <a:solidFill>
                  <a:schemeClr val="accent2"/>
                </a:solidFill>
                <a:hlinkClick r:id="rId2"/>
              </a:rPr>
              <a:t>http://bit.ly/HigherEda</a:t>
            </a:r>
            <a:r>
              <a:rPr lang="en-US" sz="4000" dirty="0">
                <a:solidFill>
                  <a:schemeClr val="accent2"/>
                </a:solidFill>
                <a:latin typeface="+mn-lt"/>
                <a:hlinkClick r:id="rId2"/>
              </a:rPr>
              <a:t>11</a:t>
            </a:r>
            <a:r>
              <a:rPr lang="en-US" sz="4000" dirty="0">
                <a:solidFill>
                  <a:schemeClr val="accent2"/>
                </a:solidFill>
                <a:hlinkClick r:id="rId2"/>
              </a:rPr>
              <a:t>y</a:t>
            </a:r>
            <a:r>
              <a:rPr lang="en-US" sz="4000" dirty="0">
                <a:solidFill>
                  <a:schemeClr val="accent2"/>
                </a:solidFill>
              </a:rPr>
              <a:t> </a:t>
            </a:r>
          </a:p>
          <a:p>
            <a:pPr>
              <a:buFont typeface="Wingdings" charset="2"/>
              <a:buChar char="§"/>
            </a:pPr>
            <a:r>
              <a:rPr lang="en-US" sz="4000" dirty="0"/>
              <a:t>Lainey’s A</a:t>
            </a:r>
            <a:r>
              <a:rPr lang="en-US" sz="4000" dirty="0">
                <a:latin typeface="+mn-lt"/>
              </a:rPr>
              <a:t>11</a:t>
            </a:r>
            <a:r>
              <a:rPr lang="en-US" sz="4000" dirty="0"/>
              <a:t>y Legal Updates: </a:t>
            </a:r>
            <a:r>
              <a:rPr lang="en-US" sz="4000" dirty="0" smtClean="0"/>
              <a:t> website + email</a:t>
            </a:r>
          </a:p>
          <a:p>
            <a:pPr>
              <a:buFont typeface="Wingdings" charset="2"/>
              <a:buChar char="§"/>
            </a:pPr>
            <a:r>
              <a:rPr lang="en-US" sz="4000" dirty="0" err="1" smtClean="0"/>
              <a:t>Seyfarth</a:t>
            </a:r>
            <a:r>
              <a:rPr lang="en-US" sz="4000" dirty="0" smtClean="0"/>
              <a:t> </a:t>
            </a:r>
            <a:r>
              <a:rPr lang="en-US" sz="4000" dirty="0"/>
              <a:t>ADA </a:t>
            </a:r>
            <a:r>
              <a:rPr lang="en-US" sz="4000" dirty="0" smtClean="0"/>
              <a:t>Title III Blog:</a:t>
            </a:r>
          </a:p>
          <a:p>
            <a:pPr>
              <a:buFont typeface="Wingdings" charset="2"/>
              <a:buChar char="§"/>
            </a:pPr>
            <a:r>
              <a:rPr lang="en-US" sz="4000" dirty="0" err="1" smtClean="0"/>
              <a:t>Microassist</a:t>
            </a:r>
            <a:r>
              <a:rPr lang="en-US" sz="4000" dirty="0"/>
              <a:t> Email </a:t>
            </a:r>
            <a:r>
              <a:rPr lang="en-US" sz="4000" dirty="0" smtClean="0"/>
              <a:t>list</a:t>
            </a:r>
            <a:endParaRPr lang="en-US" sz="4000" dirty="0"/>
          </a:p>
          <a:p>
            <a:pPr algn="ctr"/>
            <a:endParaRPr lang="en-US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©Law Office of Lainey Feingold | </a:t>
            </a:r>
            <a:r>
              <a:rPr lang="en-US" dirty="0" err="1" smtClean="0"/>
              <a:t>LFLegal.com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38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b="1" dirty="0"/>
              <a:t>Stay In Touch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Ø"/>
            </a:pPr>
            <a:endParaRPr lang="en-US" sz="4000" dirty="0"/>
          </a:p>
          <a:p>
            <a:pPr>
              <a:buFont typeface="Wingdings" charset="2"/>
              <a:buChar char="§"/>
            </a:pPr>
            <a:r>
              <a:rPr lang="en-US" sz="4800" dirty="0"/>
              <a:t>@</a:t>
            </a:r>
            <a:r>
              <a:rPr lang="en-US" sz="4800" dirty="0" err="1" smtClean="0"/>
              <a:t>LFLegal</a:t>
            </a:r>
            <a:endParaRPr lang="en-US" sz="4800" b="1" dirty="0">
              <a:solidFill>
                <a:schemeClr val="accent2"/>
              </a:solidFill>
            </a:endParaRPr>
          </a:p>
          <a:p>
            <a:pPr>
              <a:buFont typeface="Wingdings" charset="2"/>
              <a:buChar char="§"/>
            </a:pPr>
            <a:r>
              <a:rPr lang="en-US" sz="4800" dirty="0" err="1" smtClean="0"/>
              <a:t>LFLegal.com</a:t>
            </a:r>
            <a:r>
              <a:rPr lang="en-US" sz="4800" dirty="0" smtClean="0"/>
              <a:t>/contact </a:t>
            </a:r>
            <a:endParaRPr lang="en-US" sz="4800" dirty="0"/>
          </a:p>
          <a:p>
            <a:pPr>
              <a:buFont typeface="Wingdings" charset="2"/>
              <a:buChar char="§"/>
            </a:pPr>
            <a:r>
              <a:rPr lang="en-US" sz="4800" dirty="0" smtClean="0">
                <a:solidFill>
                  <a:schemeClr val="bg2"/>
                </a:solidFill>
                <a:hlinkClick r:id="rId2"/>
              </a:rPr>
              <a:t>LF@LFLegal.com</a:t>
            </a:r>
            <a:endParaRPr lang="en-US" sz="4800" dirty="0" smtClean="0">
              <a:solidFill>
                <a:schemeClr val="bg2"/>
              </a:solidFill>
            </a:endParaRPr>
          </a:p>
          <a:p>
            <a:pPr>
              <a:buFont typeface="Wingdings" charset="2"/>
              <a:buChar char="§"/>
            </a:pPr>
            <a:r>
              <a:rPr lang="en-US" sz="4800" dirty="0" smtClean="0"/>
              <a:t>Website has:  updates, settlements, media, webinars</a:t>
            </a:r>
            <a:endParaRPr lang="en-US" sz="4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©Law Office of Lainey Feingold | LFLegal.com</a:t>
            </a:r>
            <a:endParaRPr lang="en-US" dirty="0"/>
          </a:p>
        </p:txBody>
      </p:sp>
      <p:pic>
        <p:nvPicPr>
          <p:cNvPr id="5" name="Picture 4" descr="blue chirping bird, symbol for Twitter" title="twitter ico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62572">
            <a:off x="4082278" y="2388236"/>
            <a:ext cx="1327854" cy="772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482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-12589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700" dirty="0" smtClean="0">
                <a:solidFill>
                  <a:schemeClr val="bg2"/>
                </a:solidFill>
              </a:rPr>
              <a:t>People (</a:t>
            </a:r>
            <a:r>
              <a:rPr lang="en-US" sz="6700" dirty="0" smtClean="0">
                <a:solidFill>
                  <a:schemeClr val="accent5"/>
                </a:solidFill>
              </a:rPr>
              <a:t>users</a:t>
            </a:r>
            <a:r>
              <a:rPr lang="en-US" sz="6700" dirty="0" smtClean="0">
                <a:solidFill>
                  <a:schemeClr val="bg2"/>
                </a:solidFill>
              </a:rPr>
              <a:t>!)</a:t>
            </a:r>
            <a:endParaRPr lang="en-US" sz="6700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36132"/>
            <a:ext cx="5181600" cy="5317067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§"/>
            </a:pPr>
            <a:r>
              <a:rPr lang="en-US" sz="4800" dirty="0"/>
              <a:t>Students</a:t>
            </a:r>
          </a:p>
          <a:p>
            <a:pPr>
              <a:buFont typeface="Wingdings" charset="2"/>
              <a:buChar char="§"/>
            </a:pPr>
            <a:r>
              <a:rPr lang="en-US" sz="4800" dirty="0"/>
              <a:t>Shoppers</a:t>
            </a:r>
          </a:p>
          <a:p>
            <a:pPr>
              <a:buFont typeface="Wingdings" charset="2"/>
              <a:buChar char="§"/>
            </a:pPr>
            <a:r>
              <a:rPr lang="en-US" sz="4800" dirty="0"/>
              <a:t>Patients</a:t>
            </a:r>
          </a:p>
          <a:p>
            <a:pPr>
              <a:buFont typeface="Wingdings" charset="2"/>
              <a:buChar char="§"/>
            </a:pPr>
            <a:r>
              <a:rPr lang="en-US" sz="4800" dirty="0"/>
              <a:t>Customers </a:t>
            </a:r>
          </a:p>
          <a:p>
            <a:pPr>
              <a:buFont typeface="Wingdings" charset="2"/>
              <a:buChar char="§"/>
            </a:pPr>
            <a:r>
              <a:rPr lang="en-US" sz="4800" dirty="0"/>
              <a:t>Tax payers</a:t>
            </a:r>
          </a:p>
          <a:p>
            <a:pPr>
              <a:buFont typeface="Wingdings" charset="2"/>
              <a:buChar char="§"/>
            </a:pPr>
            <a:r>
              <a:rPr lang="en-US" sz="4800" dirty="0"/>
              <a:t>Investors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172200" y="1371600"/>
            <a:ext cx="5181600" cy="4984750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sz="5200" dirty="0"/>
              <a:t>Employees and  applicants</a:t>
            </a:r>
          </a:p>
          <a:p>
            <a:pPr>
              <a:buFont typeface="Wingdings" charset="2"/>
              <a:buChar char="§"/>
            </a:pPr>
            <a:r>
              <a:rPr lang="en-US" sz="5200" dirty="0" smtClean="0"/>
              <a:t>Sports fans</a:t>
            </a:r>
            <a:endParaRPr lang="en-US" sz="5200" dirty="0"/>
          </a:p>
          <a:p>
            <a:pPr>
              <a:buFont typeface="Wingdings" charset="2"/>
              <a:buChar char="§"/>
            </a:pPr>
            <a:r>
              <a:rPr lang="en-US" sz="5200" dirty="0"/>
              <a:t>Citizens</a:t>
            </a:r>
          </a:p>
          <a:p>
            <a:pPr>
              <a:buFont typeface="Wingdings" charset="2"/>
              <a:buChar char="§"/>
            </a:pPr>
            <a:r>
              <a:rPr lang="en-US" sz="5200" dirty="0"/>
              <a:t>Diners</a:t>
            </a:r>
          </a:p>
          <a:p>
            <a:pPr>
              <a:buFont typeface="Wingdings" charset="2"/>
              <a:buChar char="§"/>
            </a:pPr>
            <a:r>
              <a:rPr lang="en-US" sz="5200" dirty="0"/>
              <a:t>Home owners</a:t>
            </a:r>
          </a:p>
          <a:p>
            <a:pPr>
              <a:buFont typeface="Wingdings" charset="2"/>
              <a:buChar char="§"/>
            </a:pPr>
            <a:endParaRPr lang="en-US" sz="4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©Law Office of Lainey Feingold | </a:t>
            </a:r>
            <a:r>
              <a:rPr lang="en-US" dirty="0" err="1"/>
              <a:t>LFLegal.com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704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Accessibility is….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sz="4000" dirty="0"/>
          </a:p>
          <a:p>
            <a:pPr marL="0" indent="0">
              <a:buNone/>
            </a:pPr>
            <a:r>
              <a:rPr lang="en-US" sz="6000" dirty="0" smtClean="0">
                <a:solidFill>
                  <a:schemeClr val="accent5"/>
                </a:solidFill>
              </a:rPr>
              <a:t>A</a:t>
            </a:r>
            <a:r>
              <a:rPr lang="en-US" sz="6000" dirty="0" smtClean="0"/>
              <a:t> </a:t>
            </a:r>
            <a:r>
              <a:rPr lang="en-US" sz="6000" dirty="0">
                <a:solidFill>
                  <a:schemeClr val="accent5"/>
                </a:solidFill>
              </a:rPr>
              <a:t>civil </a:t>
            </a:r>
            <a:r>
              <a:rPr lang="en-US" sz="6000" dirty="0" smtClean="0">
                <a:solidFill>
                  <a:schemeClr val="accent5"/>
                </a:solidFill>
              </a:rPr>
              <a:t>(human) right of disabled people</a:t>
            </a:r>
          </a:p>
          <a:p>
            <a:pPr marL="0" indent="0">
              <a:buNone/>
            </a:pPr>
            <a:endParaRPr lang="en-US" sz="6000" dirty="0" smtClean="0">
              <a:solidFill>
                <a:schemeClr val="accent5"/>
              </a:solidFill>
            </a:endParaRPr>
          </a:p>
        </p:txBody>
      </p:sp>
      <p:pic>
        <p:nvPicPr>
          <p:cNvPr id="4" name="Content Placeholder 3" descr="Image of disabled people marching for civil rights.  Many wheelchair riders in image.  Banner states &quot;Injustice Anywhere is a Threat to Justice Everywhere, Martin Luther King Jr." title="protest march for disability rights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286000"/>
            <a:ext cx="4267200" cy="403860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©Law Office of Lainey Feingold | LFLegal.com</a:t>
            </a:r>
            <a:endParaRPr lang="en-US" dirty="0"/>
          </a:p>
        </p:txBody>
      </p:sp>
      <p:pic>
        <p:nvPicPr>
          <p:cNvPr id="7" name="Picture 6" descr="blue chirping bird, symbol for Twitter" title="twitter ico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62572">
            <a:off x="10494632" y="5673241"/>
            <a:ext cx="833818" cy="452646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1200000"/>
            </a:camera>
            <a:lightRig rig="threePt" dir="t"/>
          </a:scene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936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 smtClean="0"/>
              <a:t>Essential for Some; Useful for All</a:t>
            </a:r>
            <a:endParaRPr lang="en-US" sz="6000" dirty="0"/>
          </a:p>
        </p:txBody>
      </p:sp>
      <p:pic>
        <p:nvPicPr>
          <p:cNvPr id="5" name="Content Placeholder 4" descr="picture selected for gender, racial, ethnic and disability diversity" title="divers group of young adult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332" y="1825625"/>
            <a:ext cx="7389336" cy="435133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©Law Office of Lainey Feingold | LFLegal.com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321321" y="6172730"/>
            <a:ext cx="2032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 </a:t>
            </a:r>
            <a:r>
              <a:rPr lang="en-US" err="1" smtClean="0">
                <a:solidFill>
                  <a:schemeClr val="bg2"/>
                </a:solidFill>
              </a:rPr>
              <a:t>photo</a:t>
            </a:r>
            <a:r>
              <a:rPr lang="en-US" smtClean="0">
                <a:solidFill>
                  <a:schemeClr val="bg2"/>
                </a:solidFill>
              </a:rPr>
              <a:t>: Carl </a:t>
            </a:r>
            <a:r>
              <a:rPr lang="en-US">
                <a:solidFill>
                  <a:schemeClr val="bg1"/>
                </a:solidFill>
              </a:rPr>
              <a:t>Martin</a:t>
            </a:r>
            <a:r>
              <a:rPr lang="en-US" smtClean="0">
                <a:solidFill>
                  <a:schemeClr val="bg1"/>
                </a:solidFill>
              </a:rPr>
              <a:t>,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u="sng" dirty="0">
                <a:solidFill>
                  <a:schemeClr val="bg1"/>
                </a:solidFill>
                <a:hlinkClick r:id="rId3"/>
              </a:rPr>
              <a:t>morethanwe.com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00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C98D3F3-C3F8-B142-A160-CB7627A0E2D5}" vid="{5042A553-5FA7-3A4B-8A7C-6F079980B0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27917</TotalTime>
  <Words>1312</Words>
  <Application>Microsoft Macintosh PowerPoint</Application>
  <PresentationFormat>Widescreen</PresentationFormat>
  <Paragraphs>319</Paragraphs>
  <Slides>61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Calibri</vt:lpstr>
      <vt:lpstr>Calibri Light</vt:lpstr>
      <vt:lpstr>Gill Sans</vt:lpstr>
      <vt:lpstr>ＭＳ Ｐゴシック</vt:lpstr>
      <vt:lpstr>Times New Roman</vt:lpstr>
      <vt:lpstr>Wingdings</vt:lpstr>
      <vt:lpstr>Arial</vt:lpstr>
      <vt:lpstr>Office Theme</vt:lpstr>
      <vt:lpstr> The 2018 CSUN Annual Digital Accessibility Legal Update </vt:lpstr>
      <vt:lpstr>Fine Print</vt:lpstr>
      <vt:lpstr>Remembering Our Place</vt:lpstr>
      <vt:lpstr>Goals of This Session</vt:lpstr>
      <vt:lpstr>Accessibility is about . . .</vt:lpstr>
      <vt:lpstr>Who are these People?</vt:lpstr>
      <vt:lpstr>People (users!)</vt:lpstr>
      <vt:lpstr>Accessibility is….</vt:lpstr>
      <vt:lpstr>Essential for Some; Useful for All</vt:lpstr>
      <vt:lpstr>PowerPoint Presentation</vt:lpstr>
      <vt:lpstr>With Accessibility. . . .</vt:lpstr>
      <vt:lpstr>No accessibility?</vt:lpstr>
      <vt:lpstr>Judges Agree….</vt:lpstr>
      <vt:lpstr>A11y is Right to information</vt:lpstr>
      <vt:lpstr>Accessibility is also…..</vt:lpstr>
      <vt:lpstr>PowerPoint Presentation</vt:lpstr>
      <vt:lpstr>Legal Equation for Access</vt:lpstr>
      <vt:lpstr>Foundation (it’s strong!)</vt:lpstr>
      <vt:lpstr>US Laws and Policies</vt:lpstr>
      <vt:lpstr>PowerPoint Presentation</vt:lpstr>
      <vt:lpstr>PowerPoint Presentation</vt:lpstr>
      <vt:lpstr>PowerPoint Presentation</vt:lpstr>
      <vt:lpstr>Judges agree….</vt:lpstr>
      <vt:lpstr>Judges agree….</vt:lpstr>
      <vt:lpstr>U.S. State Laws</vt:lpstr>
      <vt:lpstr>Foundation Beyond the US</vt:lpstr>
      <vt:lpstr>Without Advocates and Strategies….</vt:lpstr>
      <vt:lpstr>Strategies for Enforcement</vt:lpstr>
      <vt:lpstr>US Legal Strategies</vt:lpstr>
      <vt:lpstr>Strategy #1 Lawsuits Enforce Civil Rights</vt:lpstr>
      <vt:lpstr>Lawsuits - Foundational</vt:lpstr>
      <vt:lpstr>Lawsuits: (some) Recent Developments</vt:lpstr>
      <vt:lpstr>Court Orders - Recent</vt:lpstr>
      <vt:lpstr>  And more</vt:lpstr>
      <vt:lpstr>PowerPoint Presentation</vt:lpstr>
      <vt:lpstr>Unusual Twists</vt:lpstr>
      <vt:lpstr>Big Picture #1</vt:lpstr>
      <vt:lpstr>Judges agree</vt:lpstr>
      <vt:lpstr>Big Picture #2</vt:lpstr>
      <vt:lpstr>Spend Money on Access – Not on Lawyers</vt:lpstr>
      <vt:lpstr>Digital Access &gt; Websites</vt:lpstr>
      <vt:lpstr>Strategy #2</vt:lpstr>
      <vt:lpstr> Gov’t Agency Activity</vt:lpstr>
      <vt:lpstr>DOJ</vt:lpstr>
      <vt:lpstr>PowerPoint Presentation</vt:lpstr>
      <vt:lpstr>Dept of Ed: 2400 and counting [up or down??]…</vt:lpstr>
      <vt:lpstr>Strategy #3</vt:lpstr>
      <vt:lpstr> Structured Negotiation: Foundational</vt:lpstr>
      <vt:lpstr>More Structured Negotiation Win-Wins /</vt:lpstr>
      <vt:lpstr>Laws (foundation) +Advocates  + Strategies  Results </vt:lpstr>
      <vt:lpstr>Threat to ALL Legal Strategies: HR 620</vt:lpstr>
      <vt:lpstr>Good Strategies Make Access Stick</vt:lpstr>
      <vt:lpstr>Best Practices….</vt:lpstr>
      <vt:lpstr>Best Practices…. Training</vt:lpstr>
      <vt:lpstr>Best Practices…. Homepage AIP</vt:lpstr>
      <vt:lpstr>Best Practices…. More</vt:lpstr>
      <vt:lpstr>Best Practices….Culture!</vt:lpstr>
      <vt:lpstr>LFLegal.com/book</vt:lpstr>
      <vt:lpstr>2018 CSUN Legal Update Repeats</vt:lpstr>
      <vt:lpstr>Want more law?</vt:lpstr>
      <vt:lpstr>Stay In Touch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Lainey feingold</dc:title>
  <dc:subject/>
  <dc:creator>Microsoft Office User</dc:creator>
  <cp:keywords/>
  <dc:description/>
  <cp:lastModifiedBy>Lainey Feingold</cp:lastModifiedBy>
  <cp:revision>221</cp:revision>
  <cp:lastPrinted>2018-03-18T16:52:37Z</cp:lastPrinted>
  <dcterms:created xsi:type="dcterms:W3CDTF">2017-06-03T15:52:16Z</dcterms:created>
  <dcterms:modified xsi:type="dcterms:W3CDTF">2018-03-25T23:28:08Z</dcterms:modified>
  <cp:category/>
</cp:coreProperties>
</file>